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6" r:id="rId5"/>
    <p:sldId id="319" r:id="rId6"/>
    <p:sldId id="295" r:id="rId7"/>
    <p:sldId id="261" r:id="rId8"/>
    <p:sldId id="257" r:id="rId9"/>
    <p:sldId id="286" r:id="rId10"/>
    <p:sldId id="287" r:id="rId11"/>
    <p:sldId id="293" r:id="rId12"/>
    <p:sldId id="294" r:id="rId13"/>
    <p:sldId id="296" r:id="rId14"/>
    <p:sldId id="297" r:id="rId15"/>
    <p:sldId id="258" r:id="rId16"/>
    <p:sldId id="289" r:id="rId17"/>
    <p:sldId id="290" r:id="rId18"/>
    <p:sldId id="291" r:id="rId19"/>
    <p:sldId id="298" r:id="rId20"/>
    <p:sldId id="309" r:id="rId21"/>
    <p:sldId id="292" r:id="rId22"/>
    <p:sldId id="300" r:id="rId23"/>
    <p:sldId id="301" r:id="rId24"/>
    <p:sldId id="302" r:id="rId25"/>
    <p:sldId id="304" r:id="rId26"/>
    <p:sldId id="303" r:id="rId27"/>
    <p:sldId id="306" r:id="rId28"/>
    <p:sldId id="307" r:id="rId29"/>
    <p:sldId id="308" r:id="rId30"/>
    <p:sldId id="263" r:id="rId31"/>
    <p:sldId id="262" r:id="rId32"/>
    <p:sldId id="305" r:id="rId33"/>
    <p:sldId id="318" r:id="rId34"/>
    <p:sldId id="310" r:id="rId35"/>
    <p:sldId id="311" r:id="rId36"/>
    <p:sldId id="312" r:id="rId37"/>
    <p:sldId id="313" r:id="rId38"/>
    <p:sldId id="314" r:id="rId39"/>
    <p:sldId id="315" r:id="rId40"/>
    <p:sldId id="316" r:id="rId41"/>
    <p:sldId id="317"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5217"/>
    <a:srgbClr val="39655E"/>
    <a:srgbClr val="629790"/>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6E4CB-9C3F-47A6-8F3E-7A44794C2D50}" v="599" dt="2020-11-09T10:53:07.115"/>
  </p1510:revLst>
</p1510:revInfo>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5714" autoAdjust="0"/>
  </p:normalViewPr>
  <p:slideViewPr>
    <p:cSldViewPr snapToGrid="0" showGuides="1">
      <p:cViewPr varScale="1">
        <p:scale>
          <a:sx n="73" d="100"/>
          <a:sy n="73" d="100"/>
        </p:scale>
        <p:origin x="1086"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E13EE4-78C3-490F-AD03-4491C37A8796}" type="datetimeFigureOut">
              <a:rPr lang="en-US" smtClean="0"/>
              <a:t>12/7/2020</a:t>
            </a:fld>
            <a:endParaRPr lang="en-US" dirty="0"/>
          </a:p>
        </p:txBody>
      </p:sp>
      <p:sp>
        <p:nvSpPr>
          <p:cNvPr id="4" name="Footer Placeholder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432166-D667-4383-B839-F1433620BE4D}" type="slidenum">
              <a:rPr lang="en-US" smtClean="0"/>
              <a:t>‹#›</a:t>
            </a:fld>
            <a:endParaRPr lang="en-US"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4B81-F76C-4130-A3A6-053208F3BF56}" type="datetimeFigureOut">
              <a:rPr lang="en-US" noProof="0" smtClean="0"/>
              <a:t>12/7/2020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B48B0-85B2-40C4-A05A-571C99C8AB57}" type="slidenum">
              <a:rPr lang="en-US" noProof="0" smtClean="0"/>
              <a:t>‹#›</a:t>
            </a:fld>
            <a:endParaRPr lang="en-US"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tools.mayo.edu/size_matter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ahajournals.org/doi/10.1161/CIRCULATIONAHA.118.037777#R40" TargetMode="External"/><Relationship Id="rId5" Type="http://schemas.openxmlformats.org/officeDocument/2006/relationships/hyperlink" Target="https://www.ahajournals.org/doi/10.1161/CIRCULATIONAHA.118.037777#R41" TargetMode="External"/><Relationship Id="rId4" Type="http://schemas.openxmlformats.org/officeDocument/2006/relationships/hyperlink" Target="https://www.ahajournals.org/doi/10.1161/CIRCULATIONAHA.118.037777#R42"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tools.mayo.edu/size_matter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ahajournals.org/doi/10.1161/CIRCULATIONAHA.118.037777#R42"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tools.mayo.edu/size_matter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ahajournals.org/doi/10.1161/CIRCULATIONAHA.118.037777#R4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work was tough, your results are special, they are important. The amount of care you put into making sure your results are right needs to be taken to make sure your results are understood and therefore have impact.</a:t>
            </a:r>
          </a:p>
        </p:txBody>
      </p:sp>
      <p:sp>
        <p:nvSpPr>
          <p:cNvPr id="4" name="Slide Number Placeholder 3"/>
          <p:cNvSpPr>
            <a:spLocks noGrp="1"/>
          </p:cNvSpPr>
          <p:nvPr>
            <p:ph type="sldNum" sz="quarter" idx="5"/>
          </p:nvPr>
        </p:nvSpPr>
        <p:spPr/>
        <p:txBody>
          <a:bodyPr/>
          <a:lstStyle/>
          <a:p>
            <a:fld id="{A34B48B0-85B2-40C4-A05A-571C99C8AB57}" type="slidenum">
              <a:rPr lang="en-US" smtClean="0"/>
              <a:t>1</a:t>
            </a:fld>
            <a:endParaRPr lang="en-US" dirty="0"/>
          </a:p>
        </p:txBody>
      </p:sp>
    </p:spTree>
    <p:extLst>
      <p:ext uri="{BB962C8B-B14F-4D97-AF65-F5344CB8AC3E}">
        <p14:creationId xmlns:p14="http://schemas.microsoft.com/office/powerpoint/2010/main" val="251884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12</a:t>
            </a:fld>
            <a:endParaRPr lang="en-US" dirty="0"/>
          </a:p>
        </p:txBody>
      </p:sp>
    </p:spTree>
    <p:extLst>
      <p:ext uri="{BB962C8B-B14F-4D97-AF65-F5344CB8AC3E}">
        <p14:creationId xmlns:p14="http://schemas.microsoft.com/office/powerpoint/2010/main" val="2508915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13</a:t>
            </a:fld>
            <a:endParaRPr lang="en-US" dirty="0"/>
          </a:p>
        </p:txBody>
      </p:sp>
    </p:spTree>
    <p:extLst>
      <p:ext uri="{BB962C8B-B14F-4D97-AF65-F5344CB8AC3E}">
        <p14:creationId xmlns:p14="http://schemas.microsoft.com/office/powerpoint/2010/main" val="339607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14</a:t>
            </a:fld>
            <a:endParaRPr lang="en-US" dirty="0"/>
          </a:p>
        </p:txBody>
      </p:sp>
    </p:spTree>
    <p:extLst>
      <p:ext uri="{BB962C8B-B14F-4D97-AF65-F5344CB8AC3E}">
        <p14:creationId xmlns:p14="http://schemas.microsoft.com/office/powerpoint/2010/main" val="1167002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15</a:t>
            </a:fld>
            <a:endParaRPr lang="en-US" dirty="0"/>
          </a:p>
        </p:txBody>
      </p:sp>
    </p:spTree>
    <p:extLst>
      <p:ext uri="{BB962C8B-B14F-4D97-AF65-F5344CB8AC3E}">
        <p14:creationId xmlns:p14="http://schemas.microsoft.com/office/powerpoint/2010/main" val="224952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16</a:t>
            </a:fld>
            <a:endParaRPr lang="en-US" dirty="0"/>
          </a:p>
        </p:txBody>
      </p:sp>
    </p:spTree>
    <p:extLst>
      <p:ext uri="{BB962C8B-B14F-4D97-AF65-F5344CB8AC3E}">
        <p14:creationId xmlns:p14="http://schemas.microsoft.com/office/powerpoint/2010/main" val="255484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17</a:t>
            </a:fld>
            <a:endParaRPr lang="en-US" dirty="0"/>
          </a:p>
        </p:txBody>
      </p:sp>
    </p:spTree>
    <p:extLst>
      <p:ext uri="{BB962C8B-B14F-4D97-AF65-F5344CB8AC3E}">
        <p14:creationId xmlns:p14="http://schemas.microsoft.com/office/powerpoint/2010/main" val="2037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18</a:t>
            </a:fld>
            <a:endParaRPr lang="en-US" dirty="0"/>
          </a:p>
        </p:txBody>
      </p:sp>
    </p:spTree>
    <p:extLst>
      <p:ext uri="{BB962C8B-B14F-4D97-AF65-F5344CB8AC3E}">
        <p14:creationId xmlns:p14="http://schemas.microsoft.com/office/powerpoint/2010/main" val="176635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a:effectLst/>
                <a:latin typeface="+mn-lt"/>
              </a:rPr>
              <a:t>A</a:t>
            </a:r>
            <a:r>
              <a:rPr lang="en-US" sz="1200" b="0" i="0" dirty="0">
                <a:effectLst/>
                <a:latin typeface="+mn-lt"/>
              </a:rPr>
              <a:t>, How the sample mean (red and blue dots) and standard deviation (red and blue error bars) might change if we repeated the same experiment 100 times, with n=5 or n=20. </a:t>
            </a:r>
          </a:p>
          <a:p>
            <a:r>
              <a:rPr lang="en-US" sz="1200" b="0" i="0" dirty="0">
                <a:effectLst/>
                <a:latin typeface="+mn-lt"/>
              </a:rPr>
              <a:t>The black line and gray shaded region show the population mean and standard deviation. </a:t>
            </a:r>
          </a:p>
          <a:p>
            <a:r>
              <a:rPr lang="en-US" sz="1200" b="0" i="0" dirty="0">
                <a:effectLst/>
                <a:latin typeface="+mn-lt"/>
              </a:rPr>
              <a:t>If all samples gave precise estimates, each sample mean would be on the black line and the error bars would fill the gray region. </a:t>
            </a:r>
          </a:p>
          <a:p>
            <a:r>
              <a:rPr lang="en-US" sz="1200" b="1" i="0" dirty="0">
                <a:effectLst/>
                <a:latin typeface="+mn-lt"/>
              </a:rPr>
              <a:t>B</a:t>
            </a:r>
            <a:r>
              <a:rPr lang="en-US" sz="1200" b="0" i="0" dirty="0">
                <a:effectLst/>
                <a:latin typeface="+mn-lt"/>
              </a:rPr>
              <a:t>, How cumulative means change with increasing sample size. The sample mean is calculated for 3 participants. New participants are added 1 at a time. The colored lines illustrate how the sample mean changes as each new participant is added. The experiment is repeated 100 times. The black line shows the true population mean. When n is small, the sample means are often quite different from the population mean (“Seas of Uncertainty”). </a:t>
            </a:r>
          </a:p>
          <a:p>
            <a:r>
              <a:rPr lang="en-US" sz="1200" b="0" i="0" dirty="0">
                <a:effectLst/>
                <a:latin typeface="+mn-lt"/>
              </a:rPr>
              <a:t>As n increases, the sample means converge on the population mean (“Corridor of Stability”). </a:t>
            </a:r>
          </a:p>
          <a:p>
            <a:r>
              <a:rPr lang="en-US" sz="1200" b="0" i="0" dirty="0">
                <a:effectLst/>
                <a:latin typeface="+mn-lt"/>
              </a:rPr>
              <a:t>Interactive version: </a:t>
            </a:r>
            <a:r>
              <a:rPr lang="en-US" sz="1200" b="0" i="0" u="none" strike="noStrike" dirty="0">
                <a:effectLst/>
                <a:latin typeface="+mn-lt"/>
                <a:hlinkClick r:id="rId3">
                  <a:extLst>
                    <a:ext uri="{A12FA001-AC4F-418D-AE19-62706E023703}">
                      <ahyp:hlinkClr xmlns:ahyp="http://schemas.microsoft.com/office/drawing/2018/hyperlinkcolor" val="tx"/>
                    </a:ext>
                  </a:extLst>
                </a:hlinkClick>
              </a:rPr>
              <a:t>https://rtools.mayo.edu/size_matters/</a:t>
            </a:r>
            <a:r>
              <a:rPr lang="en-US" sz="1200" b="0" i="0" dirty="0">
                <a:effectLst/>
                <a:latin typeface="+mn-lt"/>
              </a:rPr>
              <a:t>, Simulator 1.</a:t>
            </a:r>
            <a:r>
              <a:rPr lang="en-US" sz="1200" b="1" i="0" u="none" strike="noStrike" baseline="30000" dirty="0">
                <a:effectLst/>
                <a:latin typeface="+mn-lt"/>
                <a:hlinkClick r:id="rId4">
                  <a:extLst>
                    <a:ext uri="{A12FA001-AC4F-418D-AE19-62706E023703}">
                      <ahyp:hlinkClr xmlns:ahyp="http://schemas.microsoft.com/office/drawing/2018/hyperlinkcolor" val="tx"/>
                    </a:ext>
                  </a:extLst>
                </a:hlinkClick>
              </a:rPr>
              <a:t>42</a:t>
            </a:r>
            <a:r>
              <a:rPr lang="en-US" sz="1200" b="0" i="0" dirty="0">
                <a:effectLst/>
                <a:latin typeface="+mn-lt"/>
              </a:rPr>
              <a:t> The terms “Seas of Chaos/Uncertainty” and “Corridor of Stability” were used in articles that examined the effects of sample size on correlation coefficients</a:t>
            </a:r>
            <a:r>
              <a:rPr lang="en-US" sz="1200" b="1" i="0" u="none" strike="noStrike" baseline="30000" dirty="0">
                <a:effectLst/>
                <a:latin typeface="+mn-lt"/>
                <a:hlinkClick r:id="rId5">
                  <a:extLst>
                    <a:ext uri="{A12FA001-AC4F-418D-AE19-62706E023703}">
                      <ahyp:hlinkClr xmlns:ahyp="http://schemas.microsoft.com/office/drawing/2018/hyperlinkcolor" val="tx"/>
                    </a:ext>
                  </a:extLst>
                </a:hlinkClick>
              </a:rPr>
              <a:t>41</a:t>
            </a:r>
            <a:r>
              <a:rPr lang="en-US" sz="1200" b="0" i="0" dirty="0">
                <a:effectLst/>
                <a:latin typeface="+mn-lt"/>
              </a:rPr>
              <a:t> and effect sizes.</a:t>
            </a:r>
            <a:r>
              <a:rPr lang="en-US" sz="1200" b="1" i="0" u="none" strike="noStrike" baseline="30000" dirty="0">
                <a:effectLst/>
                <a:latin typeface="+mn-lt"/>
                <a:hlinkClick r:id="rId6">
                  <a:extLst>
                    <a:ext uri="{A12FA001-AC4F-418D-AE19-62706E023703}">
                      <ahyp:hlinkClr xmlns:ahyp="http://schemas.microsoft.com/office/drawing/2018/hyperlinkcolor" val="tx"/>
                    </a:ext>
                  </a:extLst>
                </a:hlinkClick>
              </a:rPr>
              <a:t>40</a:t>
            </a:r>
            <a:endParaRPr lang="en-ZA" sz="2400" dirty="0">
              <a:latin typeface="+mn-lt"/>
            </a:endParaRPr>
          </a:p>
          <a:p>
            <a:endParaRPr lang="en-ZA" dirty="0"/>
          </a:p>
        </p:txBody>
      </p:sp>
      <p:sp>
        <p:nvSpPr>
          <p:cNvPr id="4" name="Slide Number Placeholder 3"/>
          <p:cNvSpPr>
            <a:spLocks noGrp="1"/>
          </p:cNvSpPr>
          <p:nvPr>
            <p:ph type="sldNum" sz="quarter" idx="5"/>
          </p:nvPr>
        </p:nvSpPr>
        <p:spPr/>
        <p:txBody>
          <a:bodyPr/>
          <a:lstStyle/>
          <a:p>
            <a:fld id="{A34B48B0-85B2-40C4-A05A-571C99C8AB57}" type="slidenum">
              <a:rPr lang="en-US" noProof="0" smtClean="0"/>
              <a:t>20</a:t>
            </a:fld>
            <a:endParaRPr lang="en-US" noProof="0" dirty="0"/>
          </a:p>
        </p:txBody>
      </p:sp>
    </p:spTree>
    <p:extLst>
      <p:ext uri="{BB962C8B-B14F-4D97-AF65-F5344CB8AC3E}">
        <p14:creationId xmlns:p14="http://schemas.microsoft.com/office/powerpoint/2010/main" val="84038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Neue"/>
              </a:rPr>
              <a:t>Figure 7.</a:t>
            </a:r>
            <a:r>
              <a:rPr lang="en-US" b="0" i="0" dirty="0">
                <a:solidFill>
                  <a:srgbClr val="000000"/>
                </a:solidFill>
                <a:effectLst/>
                <a:latin typeface="HelveticaNeue"/>
              </a:rPr>
              <a:t> </a:t>
            </a:r>
            <a:r>
              <a:rPr lang="en-US" b="1" i="0" dirty="0">
                <a:solidFill>
                  <a:srgbClr val="000000"/>
                </a:solidFill>
                <a:effectLst/>
                <a:latin typeface="HelveticaNeue"/>
              </a:rPr>
              <a:t>Small samples do not contain enough information to determine the distribution.</a:t>
            </a:r>
            <a:r>
              <a:rPr lang="en-US" b="0" i="0" dirty="0">
                <a:solidFill>
                  <a:srgbClr val="000000"/>
                </a:solidFill>
                <a:effectLst/>
                <a:latin typeface="HelveticaNeue"/>
              </a:rPr>
              <a:t> Random samples of different sizes (n=100, n=20, and n=5) were drawn from populations with a normal, skewed, or bimodal distribution (black violin plots). One can clearly identify the different data distributions when n=100. Determining the data distribution becomes more difficult when n=20 and is impossible when n=5. Interactive version: </a:t>
            </a:r>
            <a:r>
              <a:rPr lang="en-US" b="0" i="0" u="none" strike="noStrike" dirty="0">
                <a:solidFill>
                  <a:srgbClr val="C5161D"/>
                </a:solidFill>
                <a:effectLst/>
                <a:latin typeface="HelveticaNeue"/>
                <a:hlinkClick r:id="rId3"/>
              </a:rPr>
              <a:t>https://rtools.mayo.edu/size_matters/</a:t>
            </a:r>
            <a:r>
              <a:rPr lang="en-US" b="0" i="0" dirty="0">
                <a:solidFill>
                  <a:srgbClr val="000000"/>
                </a:solidFill>
                <a:effectLst/>
                <a:latin typeface="HelveticaNeue"/>
              </a:rPr>
              <a:t>, Simulator 1.</a:t>
            </a:r>
            <a:r>
              <a:rPr lang="en-US" b="1" i="0" u="none" strike="noStrike" baseline="30000" dirty="0">
                <a:solidFill>
                  <a:srgbClr val="C5161D"/>
                </a:solidFill>
                <a:effectLst/>
                <a:latin typeface="HelveticaNeue"/>
                <a:hlinkClick r:id="rId4"/>
              </a:rPr>
              <a:t>42</a:t>
            </a:r>
            <a:endParaRPr lang="en-ZA" dirty="0"/>
          </a:p>
        </p:txBody>
      </p:sp>
      <p:sp>
        <p:nvSpPr>
          <p:cNvPr id="4" name="Slide Number Placeholder 3"/>
          <p:cNvSpPr>
            <a:spLocks noGrp="1"/>
          </p:cNvSpPr>
          <p:nvPr>
            <p:ph type="sldNum" sz="quarter" idx="5"/>
          </p:nvPr>
        </p:nvSpPr>
        <p:spPr/>
        <p:txBody>
          <a:bodyPr/>
          <a:lstStyle/>
          <a:p>
            <a:fld id="{A34B48B0-85B2-40C4-A05A-571C99C8AB57}" type="slidenum">
              <a:rPr lang="en-US" noProof="0" smtClean="0"/>
              <a:t>21</a:t>
            </a:fld>
            <a:endParaRPr lang="en-US" noProof="0" dirty="0"/>
          </a:p>
        </p:txBody>
      </p:sp>
    </p:spTree>
    <p:extLst>
      <p:ext uri="{BB962C8B-B14F-4D97-AF65-F5344CB8AC3E}">
        <p14:creationId xmlns:p14="http://schemas.microsoft.com/office/powerpoint/2010/main" val="3442401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Neue"/>
              </a:rPr>
              <a:t>Figure 7.</a:t>
            </a:r>
            <a:r>
              <a:rPr lang="en-US" b="0" i="0" dirty="0">
                <a:solidFill>
                  <a:srgbClr val="000000"/>
                </a:solidFill>
                <a:effectLst/>
                <a:latin typeface="HelveticaNeue"/>
              </a:rPr>
              <a:t> </a:t>
            </a:r>
            <a:r>
              <a:rPr lang="en-US" b="1" i="0" dirty="0">
                <a:solidFill>
                  <a:srgbClr val="000000"/>
                </a:solidFill>
                <a:effectLst/>
                <a:latin typeface="HelveticaNeue"/>
              </a:rPr>
              <a:t>Small samples do not contain enough information to determine the distribution.</a:t>
            </a:r>
            <a:r>
              <a:rPr lang="en-US" b="0" i="0" dirty="0">
                <a:solidFill>
                  <a:srgbClr val="000000"/>
                </a:solidFill>
                <a:effectLst/>
                <a:latin typeface="HelveticaNeue"/>
              </a:rPr>
              <a:t> Random samples of different sizes (n=100, n=20, and n=5) were drawn from populations with a normal, skewed, or bimodal distribution (black violin plots). One can clearly identify the different data distributions when n=100. Determining the data distribution becomes more difficult when n=20 and is impossible when n=5. Interactive version: </a:t>
            </a:r>
            <a:r>
              <a:rPr lang="en-US" b="0" i="0" u="none" strike="noStrike" dirty="0">
                <a:solidFill>
                  <a:srgbClr val="C5161D"/>
                </a:solidFill>
                <a:effectLst/>
                <a:latin typeface="HelveticaNeue"/>
                <a:hlinkClick r:id="rId3"/>
              </a:rPr>
              <a:t>https://rtools.mayo.edu/size_matters/</a:t>
            </a:r>
            <a:r>
              <a:rPr lang="en-US" b="0" i="0" dirty="0">
                <a:solidFill>
                  <a:srgbClr val="000000"/>
                </a:solidFill>
                <a:effectLst/>
                <a:latin typeface="HelveticaNeue"/>
              </a:rPr>
              <a:t>, Simulator 1.</a:t>
            </a:r>
            <a:r>
              <a:rPr lang="en-US" b="1" i="0" u="none" strike="noStrike" baseline="30000" dirty="0">
                <a:solidFill>
                  <a:srgbClr val="C5161D"/>
                </a:solidFill>
                <a:effectLst/>
                <a:latin typeface="HelveticaNeue"/>
                <a:hlinkClick r:id="rId4"/>
              </a:rPr>
              <a:t>42</a:t>
            </a:r>
            <a:endParaRPr lang="en-ZA" dirty="0"/>
          </a:p>
        </p:txBody>
      </p:sp>
      <p:sp>
        <p:nvSpPr>
          <p:cNvPr id="4" name="Slide Number Placeholder 3"/>
          <p:cNvSpPr>
            <a:spLocks noGrp="1"/>
          </p:cNvSpPr>
          <p:nvPr>
            <p:ph type="sldNum" sz="quarter" idx="5"/>
          </p:nvPr>
        </p:nvSpPr>
        <p:spPr/>
        <p:txBody>
          <a:bodyPr/>
          <a:lstStyle/>
          <a:p>
            <a:fld id="{A34B48B0-85B2-40C4-A05A-571C99C8AB57}" type="slidenum">
              <a:rPr lang="en-US" noProof="0" smtClean="0"/>
              <a:t>22</a:t>
            </a:fld>
            <a:endParaRPr lang="en-US" noProof="0" dirty="0"/>
          </a:p>
        </p:txBody>
      </p:sp>
    </p:spTree>
    <p:extLst>
      <p:ext uri="{BB962C8B-B14F-4D97-AF65-F5344CB8AC3E}">
        <p14:creationId xmlns:p14="http://schemas.microsoft.com/office/powerpoint/2010/main" val="66115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4</a:t>
            </a:fld>
            <a:endParaRPr lang="en-US" dirty="0"/>
          </a:p>
        </p:txBody>
      </p:sp>
    </p:spTree>
    <p:extLst>
      <p:ext uri="{BB962C8B-B14F-4D97-AF65-F5344CB8AC3E}">
        <p14:creationId xmlns:p14="http://schemas.microsoft.com/office/powerpoint/2010/main" val="1810060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Neue"/>
              </a:rPr>
              <a:t>Figure 8.</a:t>
            </a:r>
            <a:r>
              <a:rPr lang="en-US" b="0" i="0" dirty="0">
                <a:solidFill>
                  <a:srgbClr val="000000"/>
                </a:solidFill>
                <a:effectLst/>
                <a:latin typeface="HelveticaNeue"/>
              </a:rPr>
              <a:t> </a:t>
            </a:r>
            <a:r>
              <a:rPr lang="en-US" b="1" i="0" dirty="0">
                <a:solidFill>
                  <a:srgbClr val="000000"/>
                </a:solidFill>
                <a:effectLst/>
                <a:latin typeface="HelveticaNeue"/>
              </a:rPr>
              <a:t>Avoid sending mixed messages—why the figure structure should match the study design and statistical analysis.</a:t>
            </a:r>
            <a:r>
              <a:rPr lang="en-US" b="0" i="0" dirty="0">
                <a:solidFill>
                  <a:srgbClr val="000000"/>
                </a:solidFill>
                <a:effectLst/>
                <a:latin typeface="HelveticaNeue"/>
              </a:rPr>
              <a:t> The experiment was designed to compare normotensive and hypertensive patients. Separate analyses were performed for each dependent variable (biomarkers A, B, and C). </a:t>
            </a:r>
            <a:r>
              <a:rPr lang="en-US" b="1" i="0" dirty="0">
                <a:solidFill>
                  <a:srgbClr val="000000"/>
                </a:solidFill>
                <a:effectLst/>
                <a:latin typeface="HelveticaNeue"/>
              </a:rPr>
              <a:t>A</a:t>
            </a:r>
            <a:r>
              <a:rPr lang="en-US" b="0" i="0" dirty="0">
                <a:solidFill>
                  <a:srgbClr val="000000"/>
                </a:solidFill>
                <a:effectLst/>
                <a:latin typeface="HelveticaNeue"/>
              </a:rPr>
              <a:t>, A common strategy for presenting this type of data. Including all dependent variables on the same graph erroneously suggests that the authors intended to compare biomarkers A, B, and C. </a:t>
            </a:r>
            <a:r>
              <a:rPr lang="en-US" b="1" i="0" dirty="0">
                <a:solidFill>
                  <a:srgbClr val="000000"/>
                </a:solidFill>
                <a:effectLst/>
                <a:latin typeface="HelveticaNeue"/>
              </a:rPr>
              <a:t>B</a:t>
            </a:r>
            <a:r>
              <a:rPr lang="en-US" b="0" i="0" dirty="0">
                <a:solidFill>
                  <a:srgbClr val="000000"/>
                </a:solidFill>
                <a:effectLst/>
                <a:latin typeface="HelveticaNeue"/>
              </a:rPr>
              <a:t>, Avoids confusion by presenting each biomarker separately. HTN indicates hypertensive; and NT, normotensive.</a:t>
            </a:r>
            <a:endParaRPr lang="en-ZA" dirty="0"/>
          </a:p>
        </p:txBody>
      </p:sp>
      <p:sp>
        <p:nvSpPr>
          <p:cNvPr id="4" name="Slide Number Placeholder 3"/>
          <p:cNvSpPr>
            <a:spLocks noGrp="1"/>
          </p:cNvSpPr>
          <p:nvPr>
            <p:ph type="sldNum" sz="quarter" idx="5"/>
          </p:nvPr>
        </p:nvSpPr>
        <p:spPr/>
        <p:txBody>
          <a:bodyPr/>
          <a:lstStyle/>
          <a:p>
            <a:fld id="{A34B48B0-85B2-40C4-A05A-571C99C8AB57}" type="slidenum">
              <a:rPr lang="en-US" noProof="0" smtClean="0"/>
              <a:t>25</a:t>
            </a:fld>
            <a:endParaRPr lang="en-US" noProof="0" dirty="0"/>
          </a:p>
        </p:txBody>
      </p:sp>
    </p:spTree>
    <p:extLst>
      <p:ext uri="{BB962C8B-B14F-4D97-AF65-F5344CB8AC3E}">
        <p14:creationId xmlns:p14="http://schemas.microsoft.com/office/powerpoint/2010/main" val="2396912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Neue"/>
              </a:rPr>
              <a:t>Figure 8.</a:t>
            </a:r>
            <a:r>
              <a:rPr lang="en-US" b="0" i="0" dirty="0">
                <a:solidFill>
                  <a:srgbClr val="000000"/>
                </a:solidFill>
                <a:effectLst/>
                <a:latin typeface="HelveticaNeue"/>
              </a:rPr>
              <a:t> </a:t>
            </a:r>
            <a:r>
              <a:rPr lang="en-US" b="1" i="0" dirty="0">
                <a:solidFill>
                  <a:srgbClr val="000000"/>
                </a:solidFill>
                <a:effectLst/>
                <a:latin typeface="HelveticaNeue"/>
              </a:rPr>
              <a:t>Avoid sending mixed messages—why the figure structure should match the study design and statistical analysis.</a:t>
            </a:r>
            <a:r>
              <a:rPr lang="en-US" b="0" i="0" dirty="0">
                <a:solidFill>
                  <a:srgbClr val="000000"/>
                </a:solidFill>
                <a:effectLst/>
                <a:latin typeface="HelveticaNeue"/>
              </a:rPr>
              <a:t> The experiment was designed to compare normotensive and hypertensive patients. Separate analyses were performed for each dependent variable (biomarkers A, B, and C). </a:t>
            </a:r>
            <a:r>
              <a:rPr lang="en-US" b="1" i="0" dirty="0">
                <a:solidFill>
                  <a:srgbClr val="000000"/>
                </a:solidFill>
                <a:effectLst/>
                <a:latin typeface="HelveticaNeue"/>
              </a:rPr>
              <a:t>A</a:t>
            </a:r>
            <a:r>
              <a:rPr lang="en-US" b="0" i="0" dirty="0">
                <a:solidFill>
                  <a:srgbClr val="000000"/>
                </a:solidFill>
                <a:effectLst/>
                <a:latin typeface="HelveticaNeue"/>
              </a:rPr>
              <a:t>, A common strategy for presenting this type of data. Including all dependent variables on the same graph erroneously suggests that the authors intended to compare biomarkers A, B, and C. </a:t>
            </a:r>
            <a:r>
              <a:rPr lang="en-US" b="1" i="0" dirty="0">
                <a:solidFill>
                  <a:srgbClr val="000000"/>
                </a:solidFill>
                <a:effectLst/>
                <a:latin typeface="HelveticaNeue"/>
              </a:rPr>
              <a:t>B</a:t>
            </a:r>
            <a:r>
              <a:rPr lang="en-US" b="0" i="0" dirty="0">
                <a:solidFill>
                  <a:srgbClr val="000000"/>
                </a:solidFill>
                <a:effectLst/>
                <a:latin typeface="HelveticaNeue"/>
              </a:rPr>
              <a:t>, Avoids confusion by presenting each biomarker separately. HTN indicates hypertensive; and NT, normotensive.</a:t>
            </a:r>
            <a:endParaRPr lang="en-ZA" dirty="0"/>
          </a:p>
        </p:txBody>
      </p:sp>
      <p:sp>
        <p:nvSpPr>
          <p:cNvPr id="4" name="Slide Number Placeholder 3"/>
          <p:cNvSpPr>
            <a:spLocks noGrp="1"/>
          </p:cNvSpPr>
          <p:nvPr>
            <p:ph type="sldNum" sz="quarter" idx="5"/>
          </p:nvPr>
        </p:nvSpPr>
        <p:spPr/>
        <p:txBody>
          <a:bodyPr/>
          <a:lstStyle/>
          <a:p>
            <a:fld id="{A34B48B0-85B2-40C4-A05A-571C99C8AB57}" type="slidenum">
              <a:rPr lang="en-US" noProof="0" smtClean="0"/>
              <a:t>26</a:t>
            </a:fld>
            <a:endParaRPr lang="en-US" noProof="0" dirty="0"/>
          </a:p>
        </p:txBody>
      </p:sp>
    </p:spTree>
    <p:extLst>
      <p:ext uri="{BB962C8B-B14F-4D97-AF65-F5344CB8AC3E}">
        <p14:creationId xmlns:p14="http://schemas.microsoft.com/office/powerpoint/2010/main" val="3030086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27</a:t>
            </a:fld>
            <a:endParaRPr lang="en-US" dirty="0"/>
          </a:p>
        </p:txBody>
      </p:sp>
    </p:spTree>
    <p:extLst>
      <p:ext uri="{BB962C8B-B14F-4D97-AF65-F5344CB8AC3E}">
        <p14:creationId xmlns:p14="http://schemas.microsoft.com/office/powerpoint/2010/main" val="2661269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28</a:t>
            </a:fld>
            <a:endParaRPr lang="en-US" dirty="0"/>
          </a:p>
        </p:txBody>
      </p:sp>
    </p:spTree>
    <p:extLst>
      <p:ext uri="{BB962C8B-B14F-4D97-AF65-F5344CB8AC3E}">
        <p14:creationId xmlns:p14="http://schemas.microsoft.com/office/powerpoint/2010/main" val="1221791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29</a:t>
            </a:fld>
            <a:endParaRPr lang="en-US" dirty="0"/>
          </a:p>
        </p:txBody>
      </p:sp>
    </p:spTree>
    <p:extLst>
      <p:ext uri="{BB962C8B-B14F-4D97-AF65-F5344CB8AC3E}">
        <p14:creationId xmlns:p14="http://schemas.microsoft.com/office/powerpoint/2010/main" val="113509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5</a:t>
            </a:fld>
            <a:endParaRPr lang="en-US" dirty="0"/>
          </a:p>
        </p:txBody>
      </p:sp>
    </p:spTree>
    <p:extLst>
      <p:ext uri="{BB962C8B-B14F-4D97-AF65-F5344CB8AC3E}">
        <p14:creationId xmlns:p14="http://schemas.microsoft.com/office/powerpoint/2010/main" val="304657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6</a:t>
            </a:fld>
            <a:endParaRPr lang="en-US" dirty="0"/>
          </a:p>
        </p:txBody>
      </p:sp>
    </p:spTree>
    <p:extLst>
      <p:ext uri="{BB962C8B-B14F-4D97-AF65-F5344CB8AC3E}">
        <p14:creationId xmlns:p14="http://schemas.microsoft.com/office/powerpoint/2010/main" val="299011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Neue"/>
              </a:rPr>
              <a:t>Figure 2.</a:t>
            </a:r>
            <a:r>
              <a:rPr lang="en-US" b="0" i="0" dirty="0">
                <a:solidFill>
                  <a:srgbClr val="000000"/>
                </a:solidFill>
                <a:effectLst/>
                <a:latin typeface="HelveticaNeue"/>
              </a:rPr>
              <a:t> </a:t>
            </a:r>
            <a:r>
              <a:rPr lang="en-US" b="1" i="0" dirty="0">
                <a:solidFill>
                  <a:srgbClr val="000000"/>
                </a:solidFill>
                <a:effectLst/>
                <a:latin typeface="HelveticaNeue"/>
              </a:rPr>
              <a:t>Figures for comparing groups in cross-sectional or experimental studies.</a:t>
            </a:r>
            <a:r>
              <a:rPr lang="en-US" b="0" i="0" dirty="0">
                <a:solidFill>
                  <a:srgbClr val="000000"/>
                </a:solidFill>
                <a:effectLst/>
                <a:latin typeface="HelveticaNeue"/>
              </a:rPr>
              <a:t> When choosing among different types of graphs, it is important to consider the study design, sample size, and data distribution. This figure provides a detailed overview of different types of graphs, describes when to use each graph, and lists best practices for clear data presentation.</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7</a:t>
            </a:fld>
            <a:endParaRPr lang="en-US" dirty="0"/>
          </a:p>
        </p:txBody>
      </p:sp>
    </p:spTree>
    <p:extLst>
      <p:ext uri="{BB962C8B-B14F-4D97-AF65-F5344CB8AC3E}">
        <p14:creationId xmlns:p14="http://schemas.microsoft.com/office/powerpoint/2010/main" val="189228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8</a:t>
            </a:fld>
            <a:endParaRPr lang="en-US" dirty="0"/>
          </a:p>
        </p:txBody>
      </p:sp>
    </p:spTree>
    <p:extLst>
      <p:ext uri="{BB962C8B-B14F-4D97-AF65-F5344CB8AC3E}">
        <p14:creationId xmlns:p14="http://schemas.microsoft.com/office/powerpoint/2010/main" val="814034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9</a:t>
            </a:fld>
            <a:endParaRPr lang="en-US" dirty="0"/>
          </a:p>
        </p:txBody>
      </p:sp>
    </p:spTree>
    <p:extLst>
      <p:ext uri="{BB962C8B-B14F-4D97-AF65-F5344CB8AC3E}">
        <p14:creationId xmlns:p14="http://schemas.microsoft.com/office/powerpoint/2010/main" val="3071379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10</a:t>
            </a:fld>
            <a:endParaRPr lang="en-US" dirty="0"/>
          </a:p>
        </p:txBody>
      </p:sp>
    </p:spTree>
    <p:extLst>
      <p:ext uri="{BB962C8B-B14F-4D97-AF65-F5344CB8AC3E}">
        <p14:creationId xmlns:p14="http://schemas.microsoft.com/office/powerpoint/2010/main" val="266597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11</a:t>
            </a:fld>
            <a:endParaRPr lang="en-US" dirty="0"/>
          </a:p>
        </p:txBody>
      </p:sp>
    </p:spTree>
    <p:extLst>
      <p:ext uri="{BB962C8B-B14F-4D97-AF65-F5344CB8AC3E}">
        <p14:creationId xmlns:p14="http://schemas.microsoft.com/office/powerpoint/2010/main" val="50678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anchor="b">
            <a:normAutofit/>
          </a:bodyPr>
          <a:lstStyle>
            <a:lvl1pPr algn="ctr">
              <a:lnSpc>
                <a:spcPct val="85000"/>
              </a:lnSpc>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Picture Placeholder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dirty="0"/>
              <a:t>Click icon to add picture</a:t>
            </a:r>
          </a:p>
        </p:txBody>
      </p:sp>
      <p:sp>
        <p:nvSpPr>
          <p:cNvPr id="9" name="Date Placeholder 3">
            <a:extLst>
              <a:ext uri="{FF2B5EF4-FFF2-40B4-BE49-F238E27FC236}">
                <a16:creationId xmlns:a16="http://schemas.microsoft.com/office/drawing/2014/main" id="{780DBF36-1055-441D-A967-D6DF0240AED8}"/>
              </a:ext>
            </a:extLst>
          </p:cNvPr>
          <p:cNvSpPr>
            <a:spLocks noGrp="1"/>
          </p:cNvSpPr>
          <p:nvPr>
            <p:ph type="dt" sz="half" idx="2"/>
          </p:nvPr>
        </p:nvSpPr>
        <p:spPr>
          <a:xfrm>
            <a:off x="4670426" y="5824609"/>
            <a:ext cx="2743200" cy="249926"/>
          </a:xfrm>
          <a:prstGeom prst="rect">
            <a:avLst/>
          </a:prstGeom>
        </p:spPr>
        <p:txBody>
          <a:bodyPr vert="horz" lIns="0" tIns="0" rIns="0" bIns="0" rtlCol="0" anchor="t" anchorCtr="0"/>
          <a:lstStyle>
            <a:lvl1pPr algn="ctr">
              <a:defRPr sz="1600">
                <a:solidFill>
                  <a:schemeClr val="tx2">
                    <a:alpha val="60000"/>
                  </a:schemeClr>
                </a:solidFill>
              </a:defRPr>
            </a:lvl1pPr>
          </a:lstStyle>
          <a:p>
            <a:fld id="{19CF8EAB-2FD5-4D12-BCC2-F0DE470038A0}" type="datetime1">
              <a:rPr lang="en-ZA" smtClean="0"/>
              <a:t>2020/12/07</a:t>
            </a:fld>
            <a:endParaRPr lang="en-US"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st 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9A0AE5AB-0811-4357-BD80-C8E64C0E7FE3}"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0" name="Text Placeholder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1" name="Text Placeholder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23" name="Picture Placeholder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rcle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6E1F79C-1986-4D1E-93E2-9A181A92B9B3}"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8" name="Oval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 Placeholder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34" name="Text Placeholder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5" name="Text Placeholder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36" name="Text Placeholder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7" name="Text Placeholder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38" name="Text Placeholder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9" name="Text Placeholder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6" name="Picture Placeholder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4326B71F-806C-4128-8C8D-BC42883C5BE5}"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5" name="Text Placeholder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6" name="Text Placeholder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Picture Placeholder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etition Content Layout">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33DD2DE7-0FA4-4D63-8593-EAF0A149EEB9}"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
        <p:nvSpPr>
          <p:cNvPr id="14" name="Picture Placeholder 11" descr="Competitors logos quadrant">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2</a:t>
            </a:r>
          </a:p>
          <a:p>
            <a:r>
              <a:rPr lang="en-US" noProof="0" dirty="0"/>
              <a:t>Logo</a:t>
            </a:r>
          </a:p>
        </p:txBody>
      </p:sp>
      <p:sp>
        <p:nvSpPr>
          <p:cNvPr id="17" name="Picture Placeholder 11" descr="Competitors logos quadrant">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1</a:t>
            </a:r>
          </a:p>
          <a:p>
            <a:r>
              <a:rPr lang="en-US" noProof="0" dirty="0"/>
              <a:t>Logo</a:t>
            </a:r>
          </a:p>
        </p:txBody>
      </p:sp>
      <p:sp>
        <p:nvSpPr>
          <p:cNvPr id="18" name="Picture Placeholder 11" descr="Competitors logos quadrant">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3</a:t>
            </a:r>
          </a:p>
          <a:p>
            <a:r>
              <a:rPr lang="en-US" noProof="0" dirty="0"/>
              <a:t>Logo</a:t>
            </a:r>
          </a:p>
        </p:txBody>
      </p:sp>
      <p:sp>
        <p:nvSpPr>
          <p:cNvPr id="20" name="Picture Placeholder 11" descr="Competitors logos quadrant">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4</a:t>
            </a:r>
          </a:p>
          <a:p>
            <a:r>
              <a:rPr lang="en-US" noProof="0" dirty="0"/>
              <a:t>Logo</a:t>
            </a:r>
          </a:p>
        </p:txBody>
      </p:sp>
      <p:sp>
        <p:nvSpPr>
          <p:cNvPr id="21" name="Picture Placeholder 11" descr="Competitors logos quadrant">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5</a:t>
            </a:r>
          </a:p>
          <a:p>
            <a:r>
              <a:rPr lang="en-US" noProof="0" dirty="0"/>
              <a:t>Logo</a:t>
            </a:r>
          </a:p>
        </p:txBody>
      </p:sp>
      <p:sp>
        <p:nvSpPr>
          <p:cNvPr id="22" name="Picture Placeholder 11" descr="Competitors logos quadrant">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6</a:t>
            </a:r>
          </a:p>
          <a:p>
            <a:r>
              <a:rPr lang="en-US" noProof="0" dirty="0"/>
              <a:t>Logo</a:t>
            </a:r>
          </a:p>
        </p:txBody>
      </p:sp>
      <p:sp>
        <p:nvSpPr>
          <p:cNvPr id="23" name="Text Placeholder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24" name="Text Placeholder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27" name="Text Placeholder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28" name="Text Placeholder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cxnSp>
        <p:nvCxnSpPr>
          <p:cNvPr id="9" name="Straight Arrow Connector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Picture Placeholder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0BDEAE23-8BE5-42C2-9575-4A9D90252086}"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8" name="Rectangle: Rounded Corner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8" name="Text Placeholder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0" name="Text Placeholder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1" name="Rectangle: Rounded Corner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7" name="Rectangle: Rounded Corner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0" name="Picture Placeholder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061FA0BC-D75C-4486-957E-113F335E1EFC}"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Content Placeholder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C7EAE19B-27A5-4836-B3EE-CBAB51257A18}"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8" name="Oval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0" name="Text Placeholder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2" name="Text Placeholder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3" name="Text Placeholder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9" name="Text Placeholder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0" name="Text Placeholder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Text Placeholder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2" name="Text Placeholder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4" name="Text Placeholder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5" name="Text Placeholder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6" name="Text Placeholder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8" name="Text Placeholder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50" name="Picture Placeholder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Logo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73B68F27-6BF4-4619-AFF0-205603B76DDC}"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Picture Placeholder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72ABA4D9-6C28-48FF-89B1-34116A41D5E8}"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1" name="Picture Placeholder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6" name="Text Placeholder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9" name="Text Placeholder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0" name="Picture Placeholder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3" name="Text Placeholder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A82A862C-D993-40CD-B1FE-DAA70850756A}"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52" name="Picture Placeholder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71" name="Text Placeholder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2" name="Text Placeholder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3" name="Picture Placeholder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74" name="Text Placeholder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5" name="Text Placeholder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6" name="Picture Placeholder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77" name="Text Placeholder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8" name="Text Placeholder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9" name="Picture Placeholder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81" name="Picture Placeholder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anchor="b" anchorCtr="0">
            <a:noAutofit/>
          </a:bodyPr>
          <a:lstStyle>
            <a:lvl1pPr algn="r">
              <a:defRPr sz="5500" b="1"/>
            </a:lvl1pPr>
          </a:lstStyle>
          <a:p>
            <a:r>
              <a:rPr lang="en-US" noProof="0"/>
              <a:t>Presentation Title</a:t>
            </a:r>
          </a:p>
        </p:txBody>
      </p:sp>
      <p:sp>
        <p:nvSpPr>
          <p:cNvPr id="10" name="Picture Placeholder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dirty="0"/>
              <a:t>Click icon to add picture</a:t>
            </a:r>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Here</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3EF45937-EA30-4912-B0DB-A40A799D3888}"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9" name="Text Placeholder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3" name="Text Placeholder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5" name="Text Placeholder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6" name="Text Placeholder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7" name="Text Placeholder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9" name="Rectangle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Rectangle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0" name="Rectangle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1" name="Rectangle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Rectangle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anchor="ctr" anchorCtr="0">
            <a:normAutofit/>
          </a:bodyPr>
          <a:lstStyle>
            <a:lvl1pPr marL="0" indent="0" algn="ctr">
              <a:buNone/>
              <a:defRPr sz="1400"/>
            </a:lvl1pPr>
          </a:lstStyle>
          <a:p>
            <a:r>
              <a:rPr lang="en-US" noProof="0"/>
              <a:t>Click icon to add chart</a:t>
            </a:r>
            <a:endParaRPr lang="en-US" noProof="0" dirty="0"/>
          </a:p>
        </p:txBody>
      </p:sp>
      <p:sp>
        <p:nvSpPr>
          <p:cNvPr id="47" name="Picture Placeholder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A5ADF38F-B247-4A64-A688-FC6FDCE37BCE}" type="datetime1">
              <a:rPr lang="en-ZA" noProof="0" smtClean="0"/>
              <a:t>2020/12/07</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a:t>@ChrisCurrin</a:t>
            </a:r>
            <a:endParaRPr lang="en-US" noProof="0" dirty="0"/>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0" name="Text Placeholder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1" name="Title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a:lstStyle>
            <a:lvl1pPr>
              <a:defRPr b="1"/>
            </a:lvl1pPr>
          </a:lstStyle>
          <a:p>
            <a:r>
              <a:rPr lang="en-US" noProof="0"/>
              <a:t>Click to edit Master title style</a:t>
            </a:r>
          </a:p>
        </p:txBody>
      </p:sp>
      <p:sp>
        <p:nvSpPr>
          <p:cNvPr id="14" name="Text Placeholder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5" name="Picture Placeholder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anchor="b" anchorCtr="0">
            <a:noAutofit/>
          </a:bodyPr>
          <a:lstStyle>
            <a:lvl1pPr>
              <a:defRPr sz="5500"/>
            </a:lvl1pPr>
          </a:lstStyle>
          <a:p>
            <a:r>
              <a:rPr lang="en-US" noProof="0"/>
              <a:t>Thank You!</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5F600326-B2C2-4C28-A17C-F4921570663B}" type="datetime1">
              <a:rPr lang="en-ZA" noProof="0" smtClean="0"/>
              <a:t>2020/12/07</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a:t>@ChrisCurrin</a:t>
            </a:r>
            <a:endParaRPr lang="en-US" noProof="0" dirty="0"/>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
        <p:nvSpPr>
          <p:cNvPr id="12" name="Text Placeholder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Allan Mattsson</a:t>
            </a:r>
          </a:p>
        </p:txBody>
      </p:sp>
      <p:sp>
        <p:nvSpPr>
          <p:cNvPr id="14" name="Text Placeholder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15" name="Text Placeholder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208-555-0183</a:t>
            </a:r>
          </a:p>
        </p:txBody>
      </p:sp>
      <p:sp>
        <p:nvSpPr>
          <p:cNvPr id="16" name="Text Placeholder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17" name="Text Placeholder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alaan@fineartschool.net</a:t>
            </a:r>
          </a:p>
        </p:txBody>
      </p:sp>
      <p:sp>
        <p:nvSpPr>
          <p:cNvPr id="18" name="Text Placeholder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Website:</a:t>
            </a:r>
          </a:p>
        </p:txBody>
      </p:sp>
      <p:sp>
        <p:nvSpPr>
          <p:cNvPr id="19" name="Text Placeholder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a:lstStyle>
            <a:lvl1pPr algn="ctr">
              <a:defRPr b="1"/>
            </a:lvl1pPr>
          </a:lstStyle>
          <a:p>
            <a:r>
              <a:rPr lang="en-US" noProof="0"/>
              <a:t>Click to edit Master title style</a:t>
            </a:r>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CDDE5722-256E-48FE-BD4A-42ADEA7E3416}" type="datetime1">
              <a:rPr lang="en-ZA" noProof="0" smtClean="0"/>
              <a:t>2020/12/07</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a:t>@ChrisCurrin</a:t>
            </a:r>
            <a:endParaRPr lang="en-US" noProof="0" dirty="0"/>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4" name="Picture Placeholder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1D2817DB-B8AA-4907-8CB4-C7D940D7B7B5}"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5" name="Picture Placeholder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C3F9452B-6A3B-4123-B0D3-69036323E5C9}"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Picture Placeholder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1DE9B347-0DE2-4435-AEE9-5D54ED66387B}"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Section Title</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2" name="Picture Placeholder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13" name="Picture Placeholder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15" name="Text Placeholder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Section Title</a:t>
            </a:r>
          </a:p>
        </p:txBody>
      </p:sp>
      <p:sp>
        <p:nvSpPr>
          <p:cNvPr id="16" name="Text Placeholder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9" name="Rectangle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Rectangle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Picture Placeholder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3" name="Picture Placeholder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anchor="b">
            <a:normAutofit/>
          </a:bodyPr>
          <a:lstStyle>
            <a:lvl1pPr algn="ctr">
              <a:lnSpc>
                <a:spcPct val="85000"/>
              </a:lnSpc>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anchor="b" anchorCtr="0">
            <a:noAutofit/>
          </a:bodyPr>
          <a:lstStyle>
            <a:lvl1pPr algn="r">
              <a:defRPr sz="5500" b="1"/>
            </a:lvl1pPr>
          </a:lstStyle>
          <a:p>
            <a:r>
              <a:rPr lang="en-US" noProof="0"/>
              <a:t>Presentation Title</a:t>
            </a:r>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Here</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4023F8B2-0547-4418-8CA0-458BBEF71DFD}"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Content Placeholder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 Placeholder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a:lstStyle>
            <a:lvl1pPr>
              <a:defRPr b="1"/>
            </a:lvl1pPr>
          </a:lstStyle>
          <a:p>
            <a:r>
              <a:rPr lang="en-US" noProof="0"/>
              <a:t>Click to edit Master title style</a:t>
            </a:r>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44514C2D-3396-48EE-B74C-14B336EF0851}" type="datetime1">
              <a:rPr lang="en-ZA" noProof="0" smtClean="0"/>
              <a:t>2020/12/07</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a:t>@ChrisCurrin</a:t>
            </a:r>
            <a:endParaRPr lang="en-US" noProof="0" dirty="0"/>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0" name="Picture Placeholder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Content Placeholder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Content Placeholder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a:lstStyle/>
          <a:p>
            <a:fld id="{82BA624F-AA70-496D-9BFF-80BBDD4E3283}" type="datetime1">
              <a:rPr lang="en-ZA" noProof="0" smtClean="0"/>
              <a:t>2020/12/07</a:t>
            </a:fld>
            <a:endParaRPr lang="en-US"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a:lstStyle/>
          <a:p>
            <a:r>
              <a:rPr lang="en-US" noProof="0"/>
              <a:t>@ChrisCurrin</a:t>
            </a:r>
            <a:endParaRPr lang="en-US" noProof="0" dirty="0"/>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a:lstStyle/>
          <a:p>
            <a:fld id="{4950F5D8-22E1-4015-8661-E5B1FD28C2DE}" type="slidenum">
              <a:rPr lang="en-US" noProof="0" smtClean="0"/>
              <a:pPr/>
              <a:t>‹#›</a:t>
            </a:fld>
            <a:endParaRPr lang="en-US"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anchor="b" anchorCtr="0"/>
          <a:lstStyle/>
          <a:p>
            <a:r>
              <a:rPr lang="en-US" noProof="0"/>
              <a:t>Click to edit Master title style</a:t>
            </a:r>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4415586E-C04E-4BE3-8769-D35269F551F6}"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7" name="Text Placeholder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3FB83902-8B81-4A92-B8BC-71EE86C35248}" type="datetime1">
              <a:rPr lang="en-ZA" noProof="0" smtClean="0"/>
              <a:t>2020/12/07</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a:t>@ChrisCurrin</a:t>
            </a:r>
            <a:endParaRPr lang="en-US" noProof="0" dirty="0"/>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2" name="Title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4" name="Text Placeholder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Content Placeholder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E47357E2-12E6-43FB-9B9E-DAD3DFC5DBB8}" type="datetime1">
              <a:rPr lang="en-ZA" noProof="0" smtClean="0"/>
              <a:t>2020/12/07</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a:t>@ChrisCurrin</a:t>
            </a:r>
            <a:endParaRPr lang="en-US" noProof="0" dirty="0"/>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Title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4" name="Text Placeholder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a:lstStyle/>
          <a:p>
            <a:fld id="{09A1E276-177B-4F4B-B08B-2319039B33A9}" type="datetime1">
              <a:rPr lang="en-ZA" noProof="0" smtClean="0"/>
              <a:t>2020/12/07</a:t>
            </a:fld>
            <a:endParaRPr lang="en-US"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a:lstStyle/>
          <a:p>
            <a:r>
              <a:rPr lang="en-US" noProof="0"/>
              <a:t>@ChrisCurrin</a:t>
            </a:r>
            <a:endParaRPr lang="en-US" noProof="0" dirty="0"/>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a:lstStyle/>
          <a:p>
            <a:fld id="{4950F5D8-22E1-4015-8661-E5B1FD28C2DE}" type="slidenum">
              <a:rPr lang="en-US" noProof="0" smtClean="0"/>
              <a:pPr/>
              <a:t>‹#›</a:t>
            </a:fld>
            <a:endParaRPr lang="en-US"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anchor="b" anchorCtr="0"/>
          <a:lstStyle/>
          <a:p>
            <a:r>
              <a:rPr lang="en-US" noProof="0"/>
              <a:t>Click to edit Master title style</a:t>
            </a:r>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43BBAEC0-FED1-4C88-B485-6898506F369F}"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no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BCF6-9B78-49BE-A2AD-F0AA9C62F46C}"/>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E70934F3-5442-470C-BF40-00437371D7BD}"/>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a:lstStyle/>
          <a:p>
            <a:fld id="{D9BB3731-526F-4638-85F8-715D717FFC12}" type="slidenum">
              <a:rPr lang="en-US" noProof="0" smtClean="0"/>
              <a:t>‹#›</a:t>
            </a:fld>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r>
              <a:rPr lang="en-US" noProof="0"/>
              <a:t>CLICK TO EDIT</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anchor="b" anchorCtr="0"/>
          <a:lstStyle/>
          <a:p>
            <a:r>
              <a:rPr lang="en-US" noProof="0"/>
              <a:t>Click to edit Master title style</a:t>
            </a:r>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0330B870-8F6D-453E-8A85-893F497F8AF5}" type="datetime1">
              <a:rPr lang="en-ZA" noProof="0" smtClean="0"/>
              <a:t>2020/12/07</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a:t>@ChrisCurrin</a:t>
            </a:r>
            <a:endParaRPr lang="en-US" noProof="0" dirty="0"/>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tion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anchor="b" anchorCtr="0"/>
          <a:lstStyle/>
          <a:p>
            <a:r>
              <a:rPr lang="en-US" noProof="0"/>
              <a:t>Click to edit Master title style</a:t>
            </a:r>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a:t>@ChrisCurrin</a:t>
            </a:r>
            <a:endParaRPr lang="en-US" noProof="0" dirty="0"/>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2" name="Picture Placeholder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15F51BE8-6CE7-44E7-8389-4C9B94C3B1F8}"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1" name="Text Placeholder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2" name="Text Placeholder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3" name="Text Placeholder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1" name="Picture Placeholder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2" name="Picture Placeholder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3" name="Picture Placeholder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4" name="Picture Placeholder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ror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B2787392-1F22-4223-A196-DE3EE146F272}"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8" name="Rectangle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21" name="Picture Placeholder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1" name="Picture Placeholder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3" name="Picture Placeholder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anchor="b" anchorCtr="0"/>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9FEBB7AA-BEF4-4061-922B-E435522E8D3A}"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A72AF853-8E4C-4E21-A267-56FD10912353}" type="datetime1">
              <a:rPr lang="en-ZA" noProof="0" smtClean="0"/>
              <a:t>2020/12/07</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@ChrisCurrin</a:t>
            </a:r>
            <a:endParaRPr lang="en-US" noProof="0" dirty="0"/>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3" name="Text Placeholder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1" name="Picture Placeholder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fld id="{11A39DD1-3EB8-43C4-B1E4-9A6471239C9D}"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r>
              <a:rPr lang="en-US" dirty="0"/>
              <a:t>@ChrisCurrin</a:t>
            </a:r>
            <a:endParaRPr lang="en-US" noProof="0" dirty="0"/>
          </a:p>
        </p:txBody>
      </p:sp>
      <p:sp>
        <p:nvSpPr>
          <p:cNvPr id="6" name="Slide Number Placeholder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fld id="{4950F5D8-22E1-4015-8661-E5B1FD28C2DE}" type="slidenum">
              <a:rPr lang="en-US" noProof="0" smtClean="0"/>
              <a:pPr/>
              <a:t>‹#›</a:t>
            </a:fld>
            <a:endParaRPr lang="en-US"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data-to-viz.com/" TargetMode="External"/><Relationship Id="rId4" Type="http://schemas.openxmlformats.org/officeDocument/2006/relationships/hyperlink" Target="http://seaborn.pydata.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ahajournals.org/doi/10.1161/CIRCULATIONAHA.118.037777#R13"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1.tif"/></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hyperlink" Target="https://www.ahajournals.org/doi/10.1161/CIRCULATIONAHA.118.037777#R22"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61.tif"/></Relationships>
</file>

<file path=ppt/slides/_rels/slide21.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61.tif"/></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tif"/><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hyperlink" Target="https://www.data-to-viz.com/" TargetMode="External"/><Relationship Id="rId3" Type="http://schemas.openxmlformats.org/officeDocument/2006/relationships/image" Target="../media/image13.png"/><Relationship Id="rId7" Type="http://schemas.openxmlformats.org/officeDocument/2006/relationships/hyperlink" Target="http://seaborn.pydata.or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ahajournals.org/doi/10.1161/CIRCULATIONAHA.118.037777#R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ADA7-71A1-44A8-81BF-1B6CACFB7577}"/>
              </a:ext>
            </a:extLst>
          </p:cNvPr>
          <p:cNvSpPr>
            <a:spLocks noGrp="1"/>
          </p:cNvSpPr>
          <p:nvPr>
            <p:ph type="ctrTitle"/>
          </p:nvPr>
        </p:nvSpPr>
        <p:spPr/>
        <p:txBody>
          <a:bodyPr>
            <a:normAutofit/>
          </a:bodyPr>
          <a:lstStyle/>
          <a:p>
            <a:r>
              <a:rPr lang="en-US" dirty="0"/>
              <a:t>Reveal, </a:t>
            </a:r>
            <a:br>
              <a:rPr lang="en-US" dirty="0"/>
            </a:br>
            <a:r>
              <a:rPr lang="en-US" dirty="0"/>
              <a:t>Don’t Conceal</a:t>
            </a:r>
            <a:endParaRPr lang="ru-RU" dirty="0"/>
          </a:p>
        </p:txBody>
      </p:sp>
      <p:sp>
        <p:nvSpPr>
          <p:cNvPr id="3" name="Subtitle 2">
            <a:extLst>
              <a:ext uri="{FF2B5EF4-FFF2-40B4-BE49-F238E27FC236}">
                <a16:creationId xmlns:a16="http://schemas.microsoft.com/office/drawing/2014/main" id="{977C4633-7458-4F99-83F4-CB5107BC263B}"/>
              </a:ext>
            </a:extLst>
          </p:cNvPr>
          <p:cNvSpPr>
            <a:spLocks noGrp="1"/>
          </p:cNvSpPr>
          <p:nvPr>
            <p:ph type="subTitle" idx="1"/>
          </p:nvPr>
        </p:nvSpPr>
        <p:spPr>
          <a:xfrm>
            <a:off x="3581400" y="1395895"/>
            <a:ext cx="5027613" cy="1155535"/>
          </a:xfrm>
        </p:spPr>
        <p:txBody>
          <a:bodyPr>
            <a:normAutofit fontScale="85000" lnSpcReduction="20000"/>
          </a:bodyPr>
          <a:lstStyle/>
          <a:p>
            <a:r>
              <a:rPr lang="en-US" dirty="0"/>
              <a:t>Raimondo Lab Journal Club</a:t>
            </a:r>
          </a:p>
          <a:p>
            <a:r>
              <a:rPr lang="en-US" dirty="0"/>
              <a:t>@ChrisCurrin</a:t>
            </a:r>
          </a:p>
          <a:p>
            <a:r>
              <a:rPr lang="en-US" dirty="0"/>
              <a:t>presents… </a:t>
            </a:r>
            <a:endParaRPr lang="ru-RU" dirty="0"/>
          </a:p>
        </p:txBody>
      </p:sp>
      <p:pic>
        <p:nvPicPr>
          <p:cNvPr id="4" name="Picture 3">
            <a:extLst>
              <a:ext uri="{FF2B5EF4-FFF2-40B4-BE49-F238E27FC236}">
                <a16:creationId xmlns:a16="http://schemas.microsoft.com/office/drawing/2014/main" id="{2C47284A-1E80-45FF-BE78-343F6414E582}"/>
              </a:ext>
            </a:extLst>
          </p:cNvPr>
          <p:cNvPicPr>
            <a:picLocks noChangeAspect="1"/>
          </p:cNvPicPr>
          <p:nvPr/>
        </p:nvPicPr>
        <p:blipFill>
          <a:blip r:embed="rId3"/>
          <a:stretch>
            <a:fillRect/>
          </a:stretch>
        </p:blipFill>
        <p:spPr>
          <a:xfrm>
            <a:off x="3203444" y="0"/>
            <a:ext cx="5783524" cy="1192479"/>
          </a:xfrm>
          <a:prstGeom prst="rect">
            <a:avLst/>
          </a:prstGeom>
          <a:effectLst>
            <a:outerShdw blurRad="63500" sx="102000" sy="102000" algn="ctr" rotWithShape="0">
              <a:prstClr val="black">
                <a:alpha val="40000"/>
              </a:prstClr>
            </a:outerShdw>
          </a:effectLst>
        </p:spPr>
      </p:pic>
      <p:sp>
        <p:nvSpPr>
          <p:cNvPr id="19" name="Date Placeholder 18">
            <a:extLst>
              <a:ext uri="{FF2B5EF4-FFF2-40B4-BE49-F238E27FC236}">
                <a16:creationId xmlns:a16="http://schemas.microsoft.com/office/drawing/2014/main" id="{D2A7F2F4-9053-4263-B5B5-14932921C626}"/>
              </a:ext>
            </a:extLst>
          </p:cNvPr>
          <p:cNvSpPr>
            <a:spLocks noGrp="1"/>
          </p:cNvSpPr>
          <p:nvPr>
            <p:ph type="dt" sz="half" idx="2"/>
          </p:nvPr>
        </p:nvSpPr>
        <p:spPr/>
        <p:txBody>
          <a:bodyPr/>
          <a:lstStyle/>
          <a:p>
            <a:fld id="{2F956203-D1B4-4DA7-8CB7-94736D8802BE}" type="datetime1">
              <a:rPr lang="en-ZA" smtClean="0"/>
              <a:t>2020/12/07</a:t>
            </a:fld>
            <a:endParaRPr lang="en-US" dirty="0"/>
          </a:p>
        </p:txBody>
      </p:sp>
      <p:sp>
        <p:nvSpPr>
          <p:cNvPr id="20" name="Rectangle 19">
            <a:extLst>
              <a:ext uri="{FF2B5EF4-FFF2-40B4-BE49-F238E27FC236}">
                <a16:creationId xmlns:a16="http://schemas.microsoft.com/office/drawing/2014/main" id="{7F107E2F-C80A-49F6-91FE-5B26CD058925}"/>
              </a:ext>
            </a:extLst>
          </p:cNvPr>
          <p:cNvSpPr/>
          <p:nvPr/>
        </p:nvSpPr>
        <p:spPr>
          <a:xfrm>
            <a:off x="3656503" y="4277839"/>
            <a:ext cx="4771046" cy="145344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ZA" dirty="0">
                <a:solidFill>
                  <a:schemeClr val="bg1"/>
                </a:solidFill>
              </a:rPr>
              <a:t>Also featuring</a:t>
            </a:r>
          </a:p>
          <a:p>
            <a:pPr algn="ctr"/>
            <a:r>
              <a:rPr lang="en-ZA" dirty="0">
                <a:hlinkClick r:id="rId4"/>
              </a:rPr>
              <a:t>seaborn.pydata.org</a:t>
            </a:r>
            <a:r>
              <a:rPr lang="en-ZA" dirty="0"/>
              <a:t> </a:t>
            </a:r>
          </a:p>
          <a:p>
            <a:pPr algn="ctr"/>
            <a:endParaRPr lang="en-ZA" dirty="0">
              <a:hlinkClick r:id="rId5"/>
            </a:endParaRPr>
          </a:p>
          <a:p>
            <a:pPr algn="ctr"/>
            <a:r>
              <a:rPr lang="en-ZA" dirty="0">
                <a:hlinkClick r:id="rId5"/>
              </a:rPr>
              <a:t>data-to-viz.com</a:t>
            </a:r>
            <a:r>
              <a:rPr lang="en-ZA" dirty="0"/>
              <a:t> </a:t>
            </a:r>
          </a:p>
        </p:txBody>
      </p:sp>
      <p:pic>
        <p:nvPicPr>
          <p:cNvPr id="6146" name="Picture 2">
            <a:extLst>
              <a:ext uri="{FF2B5EF4-FFF2-40B4-BE49-F238E27FC236}">
                <a16:creationId xmlns:a16="http://schemas.microsoft.com/office/drawing/2014/main" id="{4E7E61C5-6BCF-4F50-A228-56411B3D96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8167" y="2436019"/>
            <a:ext cx="1985962" cy="1985962"/>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0B926D4E-AFB1-475A-BCD1-7F6C3188CF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537" y="2644575"/>
            <a:ext cx="1412381" cy="1700212"/>
          </a:xfrm>
          <a:prstGeom prst="rect">
            <a:avLst/>
          </a:prstGeom>
        </p:spPr>
      </p:pic>
    </p:spTree>
    <p:extLst>
      <p:ext uri="{BB962C8B-B14F-4D97-AF65-F5344CB8AC3E}">
        <p14:creationId xmlns:p14="http://schemas.microsoft.com/office/powerpoint/2010/main" val="992262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wo gray and black birds on gray rock">
            <a:extLst>
              <a:ext uri="{FF2B5EF4-FFF2-40B4-BE49-F238E27FC236}">
                <a16:creationId xmlns:a16="http://schemas.microsoft.com/office/drawing/2014/main" id="{10C7F5BF-5BBD-471F-8848-7429C92FEEF6}"/>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 t="15668" r="1" b="1"/>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B3085998-BAD5-4F82-8B3C-833441EA8027}"/>
              </a:ext>
            </a:extLst>
          </p:cNvPr>
          <p:cNvSpPr>
            <a:spLocks noGrp="1"/>
          </p:cNvSpPr>
          <p:nvPr>
            <p:ph type="title"/>
          </p:nvPr>
        </p:nvSpPr>
        <p:spPr>
          <a:xfrm>
            <a:off x="382588" y="719137"/>
            <a:ext cx="3970337" cy="747713"/>
          </a:xfrm>
        </p:spPr>
        <p:txBody>
          <a:bodyPr anchor="b">
            <a:normAutofit fontScale="90000"/>
          </a:bodyPr>
          <a:lstStyle/>
          <a:p>
            <a:r>
              <a:rPr lang="en-US" sz="4800" dirty="0"/>
              <a:t>Chart types - relational</a:t>
            </a:r>
            <a:endParaRPr lang="ru-RU" sz="4800" dirty="0"/>
          </a:p>
        </p:txBody>
      </p:sp>
      <p:sp>
        <p:nvSpPr>
          <p:cNvPr id="21" name="Subtitle 6">
            <a:extLst>
              <a:ext uri="{FF2B5EF4-FFF2-40B4-BE49-F238E27FC236}">
                <a16:creationId xmlns:a16="http://schemas.microsoft.com/office/drawing/2014/main" id="{77CA6EF9-B1B9-4C42-BC0C-AA5378ACB51F}"/>
              </a:ext>
            </a:extLst>
          </p:cNvPr>
          <p:cNvSpPr txBox="1">
            <a:spLocks/>
          </p:cNvSpPr>
          <p:nvPr/>
        </p:nvSpPr>
        <p:spPr>
          <a:xfrm>
            <a:off x="420688" y="1652587"/>
            <a:ext cx="3932237" cy="28670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2">
                    <a:lumMod val="40000"/>
                    <a:lumOff val="60000"/>
                  </a:schemeClr>
                </a:solidFill>
              </a:rPr>
              <a:t>Scatter plot</a:t>
            </a:r>
          </a:p>
          <a:p>
            <a:pPr marL="0" indent="0">
              <a:buNone/>
            </a:pPr>
            <a:r>
              <a:rPr lang="en-US" sz="1800" dirty="0">
                <a:solidFill>
                  <a:schemeClr val="bg2">
                    <a:lumMod val="40000"/>
                    <a:lumOff val="60000"/>
                  </a:schemeClr>
                </a:solidFill>
              </a:rPr>
              <a:t>The scatter plot is a mainstay of statistical visualization. </a:t>
            </a:r>
          </a:p>
          <a:p>
            <a:pPr marL="0" indent="0">
              <a:buNone/>
            </a:pPr>
            <a:r>
              <a:rPr lang="en-US" sz="1800" dirty="0">
                <a:solidFill>
                  <a:schemeClr val="bg2">
                    <a:lumMod val="40000"/>
                    <a:lumOff val="60000"/>
                  </a:schemeClr>
                </a:solidFill>
              </a:rPr>
              <a:t>It depicts </a:t>
            </a:r>
            <a:r>
              <a:rPr lang="en-US" sz="1800" b="1" dirty="0">
                <a:solidFill>
                  <a:schemeClr val="bg2">
                    <a:lumMod val="40000"/>
                    <a:lumOff val="60000"/>
                  </a:schemeClr>
                </a:solidFill>
              </a:rPr>
              <a:t>the joint distribution </a:t>
            </a:r>
            <a:r>
              <a:rPr lang="en-US" sz="1800" dirty="0">
                <a:solidFill>
                  <a:schemeClr val="bg2">
                    <a:lumMod val="40000"/>
                    <a:lumOff val="60000"/>
                  </a:schemeClr>
                </a:solidFill>
              </a:rPr>
              <a:t>of two variables using a cloud of points, where each point represents an observation in the dataset. </a:t>
            </a:r>
          </a:p>
          <a:p>
            <a:pPr marL="0" indent="0">
              <a:buNone/>
            </a:pPr>
            <a:r>
              <a:rPr lang="en-US" sz="1800" dirty="0">
                <a:solidFill>
                  <a:schemeClr val="bg2">
                    <a:lumMod val="40000"/>
                    <a:lumOff val="60000"/>
                  </a:schemeClr>
                </a:solidFill>
              </a:rPr>
              <a:t>This depiction allows the eye to infer a substantial amount of information about whether there is any meaningful relationship between them.</a:t>
            </a:r>
          </a:p>
        </p:txBody>
      </p:sp>
      <p:sp>
        <p:nvSpPr>
          <p:cNvPr id="4" name="Rectangle 3">
            <a:extLst>
              <a:ext uri="{FF2B5EF4-FFF2-40B4-BE49-F238E27FC236}">
                <a16:creationId xmlns:a16="http://schemas.microsoft.com/office/drawing/2014/main" id="{90D5E3C6-FC4A-4A4C-8FD0-F8253FA7A19B}"/>
              </a:ext>
            </a:extLst>
          </p:cNvPr>
          <p:cNvSpPr/>
          <p:nvPr/>
        </p:nvSpPr>
        <p:spPr>
          <a:xfrm>
            <a:off x="6610350" y="482599"/>
            <a:ext cx="5499100" cy="5249863"/>
          </a:xfrm>
          <a:prstGeom prst="rect">
            <a:avLst/>
          </a:prstGeom>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pic>
        <p:nvPicPr>
          <p:cNvPr id="8194" name="Picture 2">
            <a:extLst>
              <a:ext uri="{FF2B5EF4-FFF2-40B4-BE49-F238E27FC236}">
                <a16:creationId xmlns:a16="http://schemas.microsoft.com/office/drawing/2014/main" id="{1E568000-F5BF-4395-BCF0-EC34F496E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562" y="642936"/>
            <a:ext cx="4857750" cy="4886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A932B46-3FA1-46F1-AB87-4E2510662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3562" y="664367"/>
            <a:ext cx="4857750" cy="48863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83F7B9F1-821E-405A-A33E-5C5DF4CB7E2B}"/>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961272" y="703786"/>
            <a:ext cx="4797256" cy="482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82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fade">
                                      <p:cBhvr>
                                        <p:cTn id="1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wo gray and black birds on gray rock">
            <a:extLst>
              <a:ext uri="{FF2B5EF4-FFF2-40B4-BE49-F238E27FC236}">
                <a16:creationId xmlns:a16="http://schemas.microsoft.com/office/drawing/2014/main" id="{EAB43BE8-EFFB-4EFF-B0F4-286299406CBC}"/>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 t="15668" r="1" b="1"/>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1F720D1-9F9C-4E18-A0CA-766378E1A741}"/>
              </a:ext>
            </a:extLst>
          </p:cNvPr>
          <p:cNvSpPr txBox="1"/>
          <p:nvPr/>
        </p:nvSpPr>
        <p:spPr>
          <a:xfrm>
            <a:off x="180973" y="4752975"/>
            <a:ext cx="634682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dirty="0">
                <a:solidFill>
                  <a:schemeClr val="bg1"/>
                </a:solidFill>
              </a:rPr>
              <a:t>To compare several distributions, plot on the same axes or use categorical plots</a:t>
            </a:r>
            <a:endParaRPr lang="en-ZA" sz="1400" dirty="0">
              <a:solidFill>
                <a:schemeClr val="bg1"/>
              </a:solidFill>
            </a:endParaRPr>
          </a:p>
        </p:txBody>
      </p:sp>
      <p:sp>
        <p:nvSpPr>
          <p:cNvPr id="19" name="Title 1">
            <a:extLst>
              <a:ext uri="{FF2B5EF4-FFF2-40B4-BE49-F238E27FC236}">
                <a16:creationId xmlns:a16="http://schemas.microsoft.com/office/drawing/2014/main" id="{B3085998-BAD5-4F82-8B3C-833441EA8027}"/>
              </a:ext>
            </a:extLst>
          </p:cNvPr>
          <p:cNvSpPr>
            <a:spLocks noGrp="1"/>
          </p:cNvSpPr>
          <p:nvPr>
            <p:ph type="title"/>
          </p:nvPr>
        </p:nvSpPr>
        <p:spPr>
          <a:xfrm>
            <a:off x="382588" y="719137"/>
            <a:ext cx="3970337" cy="747713"/>
          </a:xfrm>
        </p:spPr>
        <p:txBody>
          <a:bodyPr anchor="b">
            <a:normAutofit fontScale="90000"/>
          </a:bodyPr>
          <a:lstStyle/>
          <a:p>
            <a:r>
              <a:rPr lang="en-US" sz="4800" dirty="0"/>
              <a:t>Chart types - distributional</a:t>
            </a:r>
            <a:endParaRPr lang="ru-RU" sz="4800" dirty="0"/>
          </a:p>
        </p:txBody>
      </p:sp>
      <p:sp>
        <p:nvSpPr>
          <p:cNvPr id="21" name="Subtitle 6">
            <a:extLst>
              <a:ext uri="{FF2B5EF4-FFF2-40B4-BE49-F238E27FC236}">
                <a16:creationId xmlns:a16="http://schemas.microsoft.com/office/drawing/2014/main" id="{77CA6EF9-B1B9-4C42-BC0C-AA5378ACB51F}"/>
              </a:ext>
            </a:extLst>
          </p:cNvPr>
          <p:cNvSpPr txBox="1">
            <a:spLocks/>
          </p:cNvSpPr>
          <p:nvPr/>
        </p:nvSpPr>
        <p:spPr>
          <a:xfrm>
            <a:off x="420688" y="1652587"/>
            <a:ext cx="3932237" cy="28670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2">
                    <a:lumMod val="40000"/>
                    <a:lumOff val="60000"/>
                  </a:schemeClr>
                </a:solidFill>
              </a:rPr>
              <a:t>Histogram &amp; Density plot</a:t>
            </a:r>
          </a:p>
          <a:p>
            <a:pPr marL="0" indent="0">
              <a:buNone/>
            </a:pPr>
            <a:r>
              <a:rPr lang="en-US" sz="1800" dirty="0">
                <a:solidFill>
                  <a:schemeClr val="bg2">
                    <a:lumMod val="40000"/>
                    <a:lumOff val="60000"/>
                  </a:schemeClr>
                </a:solidFill>
              </a:rPr>
              <a:t>An histogram is an accurate graphical representation of the distribution of numerical data. </a:t>
            </a:r>
          </a:p>
          <a:p>
            <a:pPr marL="0" indent="0">
              <a:buNone/>
            </a:pPr>
            <a:r>
              <a:rPr lang="en-US" sz="1800" dirty="0">
                <a:solidFill>
                  <a:schemeClr val="bg2">
                    <a:lumMod val="40000"/>
                    <a:lumOff val="60000"/>
                  </a:schemeClr>
                </a:solidFill>
              </a:rPr>
              <a:t>It takes as input one numerical variable only.</a:t>
            </a:r>
          </a:p>
          <a:p>
            <a:pPr marL="0" indent="0">
              <a:buNone/>
            </a:pPr>
            <a:r>
              <a:rPr lang="en-US" sz="1800" dirty="0">
                <a:solidFill>
                  <a:schemeClr val="bg2">
                    <a:lumMod val="40000"/>
                    <a:lumOff val="60000"/>
                  </a:schemeClr>
                </a:solidFill>
              </a:rPr>
              <a:t>The variable is cut into several bins, and the number of observation per bin is represented by the height of the bar. </a:t>
            </a:r>
          </a:p>
          <a:p>
            <a:pPr marL="0" indent="0">
              <a:buNone/>
            </a:pPr>
            <a:r>
              <a:rPr lang="en-US" sz="1800" dirty="0">
                <a:solidFill>
                  <a:schemeClr val="bg2">
                    <a:lumMod val="40000"/>
                    <a:lumOff val="60000"/>
                  </a:schemeClr>
                </a:solidFill>
              </a:rPr>
              <a:t>Note that the shape of the histogram can be really different following the number of bins you set. </a:t>
            </a:r>
          </a:p>
          <a:p>
            <a:pPr marL="0" indent="0">
              <a:buNone/>
            </a:pPr>
            <a:r>
              <a:rPr lang="en-US" sz="1800" dirty="0">
                <a:solidFill>
                  <a:schemeClr val="bg2">
                    <a:lumMod val="40000"/>
                    <a:lumOff val="60000"/>
                  </a:schemeClr>
                </a:solidFill>
              </a:rPr>
              <a:t>Thus, try different values before taking any conclusion.</a:t>
            </a:r>
          </a:p>
        </p:txBody>
      </p:sp>
      <p:sp>
        <p:nvSpPr>
          <p:cNvPr id="4" name="Rectangle 3">
            <a:extLst>
              <a:ext uri="{FF2B5EF4-FFF2-40B4-BE49-F238E27FC236}">
                <a16:creationId xmlns:a16="http://schemas.microsoft.com/office/drawing/2014/main" id="{90D5E3C6-FC4A-4A4C-8FD0-F8253FA7A19B}"/>
              </a:ext>
            </a:extLst>
          </p:cNvPr>
          <p:cNvSpPr/>
          <p:nvPr/>
        </p:nvSpPr>
        <p:spPr>
          <a:xfrm>
            <a:off x="6610350" y="482599"/>
            <a:ext cx="5499100" cy="5249863"/>
          </a:xfrm>
          <a:prstGeom prst="rect">
            <a:avLst/>
          </a:prstGeom>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pic>
        <p:nvPicPr>
          <p:cNvPr id="9218" name="Picture 2">
            <a:extLst>
              <a:ext uri="{FF2B5EF4-FFF2-40B4-BE49-F238E27FC236}">
                <a16:creationId xmlns:a16="http://schemas.microsoft.com/office/drawing/2014/main" id="{554FA12A-A80E-4CE7-9CD6-4014A22A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74" y="1125538"/>
            <a:ext cx="40481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689CBA28-04CD-483D-8AAE-421CAA9CE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873" y="1125538"/>
            <a:ext cx="40481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121A332-ABD8-460E-BBE5-462F151560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124" y="1093790"/>
            <a:ext cx="4079874" cy="407987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471BD507-6D94-4BDD-941D-997E91B329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1499" y="1092993"/>
            <a:ext cx="51530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EE54EF5C-0C16-46BF-ABFB-034B6D4C6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5374" y="1109264"/>
            <a:ext cx="51530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241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fade">
                                      <p:cBhvr>
                                        <p:cTn id="7" dur="500"/>
                                        <p:tgtEl>
                                          <p:spTgt spid="9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fade">
                                      <p:cBhvr>
                                        <p:cTn id="12" dur="500"/>
                                        <p:tgtEl>
                                          <p:spTgt spid="92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6"/>
                                        </p:tgtEl>
                                        <p:attrNameLst>
                                          <p:attrName>style.visibility</p:attrName>
                                        </p:attrNameLst>
                                      </p:cBhvr>
                                      <p:to>
                                        <p:strVal val="visible"/>
                                      </p:to>
                                    </p:set>
                                    <p:animEffect transition="in" filter="fade">
                                      <p:cBhvr>
                                        <p:cTn id="17" dur="500"/>
                                        <p:tgtEl>
                                          <p:spTgt spid="92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fade">
                                      <p:cBhvr>
                                        <p:cTn id="22"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p:txBody>
          <a:bodyPr/>
          <a:lstStyle/>
          <a:p>
            <a:r>
              <a:rPr lang="en-US" dirty="0"/>
              <a:t>Effective plots</a:t>
            </a:r>
          </a:p>
        </p:txBody>
      </p:sp>
      <p:sp>
        <p:nvSpPr>
          <p:cNvPr id="2" name="Text Placeholder 1">
            <a:extLst>
              <a:ext uri="{FF2B5EF4-FFF2-40B4-BE49-F238E27FC236}">
                <a16:creationId xmlns:a16="http://schemas.microsoft.com/office/drawing/2014/main" id="{F5DC1B5D-1A60-450C-9BD8-9C391E14BCA0}"/>
              </a:ext>
            </a:extLst>
          </p:cNvPr>
          <p:cNvSpPr>
            <a:spLocks noGrp="1"/>
          </p:cNvSpPr>
          <p:nvPr>
            <p:ph type="body" idx="1"/>
          </p:nvPr>
        </p:nvSpPr>
        <p:spPr>
          <a:xfrm>
            <a:off x="831850" y="4721902"/>
            <a:ext cx="10707688" cy="1952894"/>
          </a:xfrm>
        </p:spPr>
        <p:txBody>
          <a:bodyPr>
            <a:normAutofit fontScale="92500"/>
          </a:bodyPr>
          <a:lstStyle/>
          <a:p>
            <a:r>
              <a:rPr lang="en-US" b="1" dirty="0"/>
              <a:t>Figure 3. Strategies for making effective dot plots. </a:t>
            </a:r>
            <a:br>
              <a:rPr lang="en-US" b="1" dirty="0"/>
            </a:br>
            <a:r>
              <a:rPr lang="en-US" dirty="0"/>
              <a:t>The initial graph is hard to interpret because it has many overlapping data points (A). </a:t>
            </a:r>
          </a:p>
          <a:p>
            <a:r>
              <a:rPr lang="en-US" dirty="0"/>
              <a:t>Strategies for making all points visible include decreasing the size of the data points (B), making the data points semi-transparent (C), and using random (D) or symmetric (E) jittering. </a:t>
            </a:r>
          </a:p>
          <a:p>
            <a:r>
              <a:rPr lang="en-US" dirty="0"/>
              <a:t>The bottom row illustrates how to clearly show the main finding, while allowing readers to critically evaluate the data. </a:t>
            </a:r>
          </a:p>
          <a:p>
            <a:r>
              <a:rPr lang="en-US" dirty="0"/>
              <a:t>Increasing the white space between groups (G) and emphasizing the summary statistics (H) makes the graph (F) much easier to interpret.</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p:txBody>
          <a:bodyPr/>
          <a:lstStyle/>
          <a:p>
            <a:fld id="{4950F5D8-22E1-4015-8661-E5B1FD28C2DE}" type="slidenum">
              <a:rPr lang="en-US" smtClean="0"/>
              <a:pPr/>
              <a:t>12</a:t>
            </a:fld>
            <a:endParaRPr lang="en-US" dirty="0"/>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9448800" y="6531647"/>
            <a:ext cx="2743200" cy="143149"/>
          </a:xfrm>
        </p:spPr>
        <p:txBody>
          <a:bodyPr/>
          <a:lstStyle/>
          <a:p>
            <a:fld id="{FA79BF98-2230-4D85-B680-7A1EC68962AD}" type="datetime1">
              <a:rPr lang="en-ZA" smtClean="0"/>
              <a:t>2020/12/07</a:t>
            </a:fld>
            <a:endParaRPr lang="en-US" dirty="0"/>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8077200" y="6674796"/>
            <a:ext cx="4114800" cy="190327"/>
          </a:xfrm>
        </p:spPr>
        <p:txBody>
          <a:bodyPr/>
          <a:lstStyle/>
          <a:p>
            <a:r>
              <a:rPr lang="en-US"/>
              <a:t>@ChrisCurrin</a:t>
            </a:r>
            <a:endParaRPr lang="en-US" dirty="0"/>
          </a:p>
        </p:txBody>
      </p:sp>
      <p:pic>
        <p:nvPicPr>
          <p:cNvPr id="8" name="Picture 7" descr="A picture containing diagram&#10;&#10;Description automatically generated">
            <a:extLst>
              <a:ext uri="{FF2B5EF4-FFF2-40B4-BE49-F238E27FC236}">
                <a16:creationId xmlns:a16="http://schemas.microsoft.com/office/drawing/2014/main" id="{0FE8DB52-48F6-4991-881B-15E7B5042139}"/>
              </a:ext>
            </a:extLst>
          </p:cNvPr>
          <p:cNvPicPr>
            <a:picLocks noChangeAspect="1"/>
          </p:cNvPicPr>
          <p:nvPr/>
        </p:nvPicPr>
        <p:blipFill rotWithShape="1">
          <a:blip r:embed="rId3"/>
          <a:srcRect b="41789"/>
          <a:stretch/>
        </p:blipFill>
        <p:spPr>
          <a:xfrm>
            <a:off x="2271712" y="125349"/>
            <a:ext cx="7643604" cy="3303651"/>
          </a:xfrm>
          <a:prstGeom prst="rect">
            <a:avLst/>
          </a:prstGeom>
          <a:effectLst>
            <a:outerShdw blurRad="63500" sx="102000" sy="102000" algn="ctr" rotWithShape="0">
              <a:prstClr val="black">
                <a:alpha val="40000"/>
              </a:prstClr>
            </a:outerShdw>
          </a:effectLst>
        </p:spPr>
      </p:pic>
      <p:pic>
        <p:nvPicPr>
          <p:cNvPr id="9" name="Picture 8" descr="A picture containing diagram&#10;&#10;Description automatically generated">
            <a:extLst>
              <a:ext uri="{FF2B5EF4-FFF2-40B4-BE49-F238E27FC236}">
                <a16:creationId xmlns:a16="http://schemas.microsoft.com/office/drawing/2014/main" id="{0C79A687-EE85-42E3-A5CA-A0268FAF80A8}"/>
              </a:ext>
            </a:extLst>
          </p:cNvPr>
          <p:cNvPicPr>
            <a:picLocks noChangeAspect="1"/>
          </p:cNvPicPr>
          <p:nvPr/>
        </p:nvPicPr>
        <p:blipFill rotWithShape="1">
          <a:blip r:embed="rId3"/>
          <a:srcRect b="88205"/>
          <a:stretch/>
        </p:blipFill>
        <p:spPr>
          <a:xfrm>
            <a:off x="2271712" y="102122"/>
            <a:ext cx="7643604" cy="669404"/>
          </a:xfrm>
          <a:prstGeom prst="rect">
            <a:avLst/>
          </a:prstGeom>
          <a:effectLst/>
        </p:spPr>
      </p:pic>
    </p:spTree>
    <p:extLst>
      <p:ext uri="{BB962C8B-B14F-4D97-AF65-F5344CB8AC3E}">
        <p14:creationId xmlns:p14="http://schemas.microsoft.com/office/powerpoint/2010/main" val="4036697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p:txBody>
          <a:bodyPr/>
          <a:lstStyle/>
          <a:p>
            <a:r>
              <a:rPr lang="en-US" dirty="0"/>
              <a:t>Effective plots</a:t>
            </a:r>
          </a:p>
        </p:txBody>
      </p:sp>
      <p:sp>
        <p:nvSpPr>
          <p:cNvPr id="2" name="Text Placeholder 1">
            <a:extLst>
              <a:ext uri="{FF2B5EF4-FFF2-40B4-BE49-F238E27FC236}">
                <a16:creationId xmlns:a16="http://schemas.microsoft.com/office/drawing/2014/main" id="{F5DC1B5D-1A60-450C-9BD8-9C391E14BCA0}"/>
              </a:ext>
            </a:extLst>
          </p:cNvPr>
          <p:cNvSpPr>
            <a:spLocks noGrp="1"/>
          </p:cNvSpPr>
          <p:nvPr>
            <p:ph type="body" idx="1"/>
          </p:nvPr>
        </p:nvSpPr>
        <p:spPr>
          <a:xfrm>
            <a:off x="831850" y="4721902"/>
            <a:ext cx="10707688" cy="1952894"/>
          </a:xfrm>
        </p:spPr>
        <p:txBody>
          <a:bodyPr>
            <a:normAutofit fontScale="92500"/>
          </a:bodyPr>
          <a:lstStyle/>
          <a:p>
            <a:r>
              <a:rPr lang="en-US" b="1" dirty="0"/>
              <a:t>Figure 3. Strategies for making effective dot plots. </a:t>
            </a:r>
            <a:br>
              <a:rPr lang="en-US" b="1" dirty="0"/>
            </a:br>
            <a:r>
              <a:rPr lang="en-US" dirty="0"/>
              <a:t>The initial graph is hard to interpret because it has many overlapping data points (A). </a:t>
            </a:r>
          </a:p>
          <a:p>
            <a:r>
              <a:rPr lang="en-US" dirty="0"/>
              <a:t>Strategies for making all points visible include decreasing the size of the data points (B), making the data points semi-transparent (C), and using random (D) or symmetric (E) jittering. </a:t>
            </a:r>
          </a:p>
          <a:p>
            <a:r>
              <a:rPr lang="en-US" dirty="0"/>
              <a:t>The bottom row illustrates how to clearly show the main finding, while allowing readers to critically evaluate the data. </a:t>
            </a:r>
          </a:p>
          <a:p>
            <a:r>
              <a:rPr lang="en-US" dirty="0"/>
              <a:t>Increasing the white space between groups (G) and emphasizing the summary statistics (H) makes the graph (F) much easier to interpret.</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p:txBody>
          <a:bodyPr/>
          <a:lstStyle/>
          <a:p>
            <a:fld id="{4950F5D8-22E1-4015-8661-E5B1FD28C2DE}" type="slidenum">
              <a:rPr lang="en-US" smtClean="0"/>
              <a:pPr/>
              <a:t>13</a:t>
            </a:fld>
            <a:endParaRPr lang="en-US" dirty="0"/>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9448800" y="6531647"/>
            <a:ext cx="2743200" cy="143149"/>
          </a:xfrm>
        </p:spPr>
        <p:txBody>
          <a:bodyPr/>
          <a:lstStyle/>
          <a:p>
            <a:fld id="{FA79BF98-2230-4D85-B680-7A1EC68962AD}" type="datetime1">
              <a:rPr lang="en-ZA" smtClean="0"/>
              <a:t>2020/12/07</a:t>
            </a:fld>
            <a:endParaRPr lang="en-US" dirty="0"/>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8077200" y="6674796"/>
            <a:ext cx="4114800" cy="190327"/>
          </a:xfrm>
        </p:spPr>
        <p:txBody>
          <a:bodyPr/>
          <a:lstStyle/>
          <a:p>
            <a:r>
              <a:rPr lang="en-US"/>
              <a:t>@ChrisCurrin</a:t>
            </a:r>
            <a:endParaRPr lang="en-US" dirty="0"/>
          </a:p>
        </p:txBody>
      </p:sp>
      <p:pic>
        <p:nvPicPr>
          <p:cNvPr id="8" name="Picture 7" descr="A picture containing diagram&#10;&#10;Description automatically generated">
            <a:extLst>
              <a:ext uri="{FF2B5EF4-FFF2-40B4-BE49-F238E27FC236}">
                <a16:creationId xmlns:a16="http://schemas.microsoft.com/office/drawing/2014/main" id="{0FE8DB52-48F6-4991-881B-15E7B5042139}"/>
              </a:ext>
            </a:extLst>
          </p:cNvPr>
          <p:cNvPicPr>
            <a:picLocks noChangeAspect="1"/>
          </p:cNvPicPr>
          <p:nvPr/>
        </p:nvPicPr>
        <p:blipFill rotWithShape="1">
          <a:blip r:embed="rId3"/>
          <a:srcRect l="-33" t="41789" r="33"/>
          <a:stretch/>
        </p:blipFill>
        <p:spPr>
          <a:xfrm>
            <a:off x="2271712" y="125349"/>
            <a:ext cx="7643604" cy="3303651"/>
          </a:xfrm>
          <a:prstGeom prst="rect">
            <a:avLst/>
          </a:prstGeom>
          <a:effectLst>
            <a:outerShdw blurRad="63500" sx="102000" sy="102000" algn="ctr" rotWithShape="0">
              <a:prstClr val="black">
                <a:alpha val="40000"/>
              </a:prstClr>
            </a:outerShdw>
          </a:effectLst>
        </p:spPr>
      </p:pic>
      <p:pic>
        <p:nvPicPr>
          <p:cNvPr id="3" name="Picture 2" descr="A picture containing diagram&#10;&#10;Description automatically generated">
            <a:extLst>
              <a:ext uri="{FF2B5EF4-FFF2-40B4-BE49-F238E27FC236}">
                <a16:creationId xmlns:a16="http://schemas.microsoft.com/office/drawing/2014/main" id="{EE4999F9-F3BF-4415-BA20-CF943C622ACD}"/>
              </a:ext>
            </a:extLst>
          </p:cNvPr>
          <p:cNvPicPr>
            <a:picLocks noChangeAspect="1"/>
          </p:cNvPicPr>
          <p:nvPr/>
        </p:nvPicPr>
        <p:blipFill rotWithShape="1">
          <a:blip r:embed="rId3"/>
          <a:srcRect b="88205"/>
          <a:stretch/>
        </p:blipFill>
        <p:spPr>
          <a:xfrm>
            <a:off x="2271712" y="102122"/>
            <a:ext cx="7643604" cy="669404"/>
          </a:xfrm>
          <a:prstGeom prst="rect">
            <a:avLst/>
          </a:prstGeom>
          <a:effectLst/>
        </p:spPr>
      </p:pic>
    </p:spTree>
    <p:extLst>
      <p:ext uri="{BB962C8B-B14F-4D97-AF65-F5344CB8AC3E}">
        <p14:creationId xmlns:p14="http://schemas.microsoft.com/office/powerpoint/2010/main" val="178092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a:xfrm>
            <a:off x="841500" y="1514007"/>
            <a:ext cx="4585780" cy="1091078"/>
          </a:xfrm>
        </p:spPr>
        <p:txBody>
          <a:bodyPr anchor="b">
            <a:normAutofit/>
          </a:bodyPr>
          <a:lstStyle/>
          <a:p>
            <a:r>
              <a:rPr lang="en-US" dirty="0"/>
              <a:t>Effective plots</a:t>
            </a:r>
          </a:p>
        </p:txBody>
      </p:sp>
      <p:sp>
        <p:nvSpPr>
          <p:cNvPr id="2" name="Text Placeholder 1">
            <a:extLst>
              <a:ext uri="{FF2B5EF4-FFF2-40B4-BE49-F238E27FC236}">
                <a16:creationId xmlns:a16="http://schemas.microsoft.com/office/drawing/2014/main" id="{F5DC1B5D-1A60-450C-9BD8-9C391E14BCA0}"/>
              </a:ext>
            </a:extLst>
          </p:cNvPr>
          <p:cNvSpPr>
            <a:spLocks noGrp="1"/>
          </p:cNvSpPr>
          <p:nvPr>
            <p:ph sz="quarter" idx="4"/>
          </p:nvPr>
        </p:nvSpPr>
        <p:spPr>
          <a:xfrm>
            <a:off x="835254" y="2698955"/>
            <a:ext cx="4607015" cy="3136910"/>
          </a:xfrm>
        </p:spPr>
        <p:txBody>
          <a:bodyPr>
            <a:normAutofit/>
          </a:bodyPr>
          <a:lstStyle/>
          <a:p>
            <a:pPr marL="0" indent="0">
              <a:buNone/>
            </a:pPr>
            <a:r>
              <a:rPr lang="en-US" sz="1400" b="1" dirty="0"/>
              <a:t>Figure 4. Combining dot plots with box or violin plots.</a:t>
            </a:r>
          </a:p>
          <a:p>
            <a:pPr marL="0" indent="0">
              <a:buNone/>
            </a:pPr>
            <a:r>
              <a:rPr lang="en-US" sz="1400" dirty="0"/>
              <a:t>A, Data distribution shown but no information about sample size. </a:t>
            </a:r>
          </a:p>
          <a:p>
            <a:pPr marL="0" indent="0">
              <a:buNone/>
            </a:pPr>
            <a:r>
              <a:rPr lang="en-US" sz="1400" dirty="0"/>
              <a:t>B, The overlapping points offer little additional insight. </a:t>
            </a:r>
          </a:p>
          <a:p>
            <a:pPr marL="0" indent="0">
              <a:buNone/>
            </a:pPr>
            <a:r>
              <a:rPr lang="en-US" sz="1400" dirty="0"/>
              <a:t>C and D, Readers can evaluate the data by including symmetrically jittered data points, making the box plot width proportional to the sample size and listing the sample size on the x-axis. Only the dot plot is shown for the last group because the sample size was too small for a box plot. This dataset includes small groups (n=10–15); therefore, it would be better to emphasize the dot plot (C). </a:t>
            </a:r>
          </a:p>
          <a:p>
            <a:pPr marL="0" indent="0">
              <a:buNone/>
            </a:pPr>
            <a:r>
              <a:rPr lang="en-US" sz="1400" dirty="0"/>
              <a:t>If all groups have larger sample sizes, investigators can choose whether to emphasize the dot plot (C) or the box plot (D).</a:t>
            </a:r>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8609013" y="5998474"/>
            <a:ext cx="2743200" cy="143149"/>
          </a:xfrm>
        </p:spPr>
        <p:txBody>
          <a:bodyPr anchor="t">
            <a:normAutofit/>
          </a:bodyPr>
          <a:lstStyle/>
          <a:p>
            <a:pPr>
              <a:lnSpc>
                <a:spcPct val="90000"/>
              </a:lnSpc>
              <a:spcAft>
                <a:spcPts val="600"/>
              </a:spcAft>
            </a:pPr>
            <a:fld id="{FA79BF98-2230-4D85-B680-7A1EC68962AD}" type="datetime1">
              <a:rPr lang="en-ZA" smtClean="0"/>
              <a:pPr>
                <a:lnSpc>
                  <a:spcPct val="90000"/>
                </a:lnSpc>
                <a:spcAft>
                  <a:spcPts val="600"/>
                </a:spcAft>
              </a:pPr>
              <a:t>2020/12/07</a:t>
            </a:fld>
            <a:endParaRPr lang="en-US"/>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7237413" y="6168551"/>
            <a:ext cx="4114800" cy="190327"/>
          </a:xfrm>
        </p:spPr>
        <p:txBody>
          <a:bodyPr anchor="t">
            <a:normAutofit/>
          </a:bodyPr>
          <a:lstStyle/>
          <a:p>
            <a:pPr>
              <a:spcAft>
                <a:spcPts val="600"/>
              </a:spcAft>
            </a:pPr>
            <a:r>
              <a:rPr lang="en-US"/>
              <a:t>@ChrisCurrin</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a:xfrm>
            <a:off x="838200" y="6155851"/>
            <a:ext cx="457200" cy="184317"/>
          </a:xfrm>
        </p:spPr>
        <p:txBody>
          <a:bodyPr anchor="b">
            <a:normAutofit/>
          </a:bodyPr>
          <a:lstStyle/>
          <a:p>
            <a:pPr>
              <a:spcAft>
                <a:spcPts val="600"/>
              </a:spcAft>
            </a:pPr>
            <a:fld id="{4950F5D8-22E1-4015-8661-E5B1FD28C2DE}" type="slidenum">
              <a:rPr lang="en-US" smtClean="0"/>
              <a:pPr>
                <a:spcAft>
                  <a:spcPts val="600"/>
                </a:spcAft>
              </a:pPr>
              <a:t>14</a:t>
            </a:fld>
            <a:endParaRPr lang="en-US"/>
          </a:p>
        </p:txBody>
      </p:sp>
      <p:pic>
        <p:nvPicPr>
          <p:cNvPr id="8" name="Picture 7">
            <a:extLst>
              <a:ext uri="{FF2B5EF4-FFF2-40B4-BE49-F238E27FC236}">
                <a16:creationId xmlns:a16="http://schemas.microsoft.com/office/drawing/2014/main" id="{0FE8DB52-48F6-4991-881B-15E7B5042139}"/>
              </a:ext>
            </a:extLst>
          </p:cNvPr>
          <p:cNvPicPr>
            <a:picLocks noChangeAspect="1"/>
          </p:cNvPicPr>
          <p:nvPr/>
        </p:nvPicPr>
        <p:blipFill rotWithShape="1">
          <a:blip r:embed="rId3"/>
          <a:stretch/>
        </p:blipFill>
        <p:spPr>
          <a:xfrm>
            <a:off x="6613526" y="1401318"/>
            <a:ext cx="5486400" cy="40553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73605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a:xfrm>
            <a:off x="841500" y="1514007"/>
            <a:ext cx="4585780" cy="1091078"/>
          </a:xfrm>
        </p:spPr>
        <p:txBody>
          <a:bodyPr anchor="b">
            <a:normAutofit/>
          </a:bodyPr>
          <a:lstStyle/>
          <a:p>
            <a:r>
              <a:rPr lang="en-US" dirty="0"/>
              <a:t>Effective plots</a:t>
            </a:r>
          </a:p>
        </p:txBody>
      </p:sp>
      <p:sp>
        <p:nvSpPr>
          <p:cNvPr id="2" name="Text Placeholder 1">
            <a:extLst>
              <a:ext uri="{FF2B5EF4-FFF2-40B4-BE49-F238E27FC236}">
                <a16:creationId xmlns:a16="http://schemas.microsoft.com/office/drawing/2014/main" id="{F5DC1B5D-1A60-450C-9BD8-9C391E14BCA0}"/>
              </a:ext>
            </a:extLst>
          </p:cNvPr>
          <p:cNvSpPr>
            <a:spLocks noGrp="1"/>
          </p:cNvSpPr>
          <p:nvPr>
            <p:ph sz="quarter" idx="4"/>
          </p:nvPr>
        </p:nvSpPr>
        <p:spPr>
          <a:xfrm>
            <a:off x="835254" y="2698955"/>
            <a:ext cx="4607015" cy="3136910"/>
          </a:xfrm>
        </p:spPr>
        <p:txBody>
          <a:bodyPr>
            <a:normAutofit/>
          </a:bodyPr>
          <a:lstStyle/>
          <a:p>
            <a:pPr marL="0" indent="0">
              <a:buNone/>
            </a:pPr>
            <a:r>
              <a:rPr lang="en-US" sz="1400" b="1" dirty="0"/>
              <a:t>Figure 5. Select color blind safe color maps. </a:t>
            </a:r>
          </a:p>
          <a:p>
            <a:pPr marL="0" indent="0">
              <a:buNone/>
            </a:pPr>
            <a:r>
              <a:rPr lang="en-US" sz="1400" dirty="0"/>
              <a:t>This figure illustrates how heat maps created using different color palettes would appear to someone with normal color vision (left column) versus someone with the most common form of color blindness (right column). Color blindness was simulated using Color Oracle</a:t>
            </a:r>
            <a:r>
              <a:rPr lang="en-ZA" sz="1400" b="0" i="0" dirty="0">
                <a:solidFill>
                  <a:srgbClr val="000000"/>
                </a:solidFill>
                <a:effectLst/>
                <a:latin typeface="HelveticaNeue"/>
              </a:rPr>
              <a:t>.</a:t>
            </a:r>
            <a:r>
              <a:rPr lang="en-ZA" sz="1400" b="1" i="0" u="none" strike="noStrike" baseline="30000" dirty="0">
                <a:solidFill>
                  <a:srgbClr val="C5161D"/>
                </a:solidFill>
                <a:effectLst/>
                <a:latin typeface="HelveticaNeue"/>
                <a:hlinkClick r:id="rId3"/>
              </a:rPr>
              <a:t>13</a:t>
            </a:r>
            <a:endParaRPr lang="en-US" sz="1400" dirty="0"/>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8609013" y="5998474"/>
            <a:ext cx="2743200" cy="143149"/>
          </a:xfrm>
        </p:spPr>
        <p:txBody>
          <a:bodyPr anchor="t">
            <a:normAutofit/>
          </a:bodyPr>
          <a:lstStyle/>
          <a:p>
            <a:pPr>
              <a:lnSpc>
                <a:spcPct val="90000"/>
              </a:lnSpc>
              <a:spcAft>
                <a:spcPts val="600"/>
              </a:spcAft>
            </a:pPr>
            <a:fld id="{FA79BF98-2230-4D85-B680-7A1EC68962AD}" type="datetime1">
              <a:rPr lang="en-ZA" smtClean="0"/>
              <a:pPr>
                <a:lnSpc>
                  <a:spcPct val="90000"/>
                </a:lnSpc>
                <a:spcAft>
                  <a:spcPts val="600"/>
                </a:spcAft>
              </a:pPr>
              <a:t>2020/12/07</a:t>
            </a:fld>
            <a:endParaRPr lang="en-US"/>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7237413" y="6168551"/>
            <a:ext cx="4114800" cy="190327"/>
          </a:xfrm>
        </p:spPr>
        <p:txBody>
          <a:bodyPr anchor="t">
            <a:normAutofit/>
          </a:bodyPr>
          <a:lstStyle/>
          <a:p>
            <a:pPr>
              <a:spcAft>
                <a:spcPts val="600"/>
              </a:spcAft>
            </a:pPr>
            <a:r>
              <a:rPr lang="en-US"/>
              <a:t>@ChrisCurrin</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a:xfrm>
            <a:off x="838200" y="6155851"/>
            <a:ext cx="457200" cy="184317"/>
          </a:xfrm>
        </p:spPr>
        <p:txBody>
          <a:bodyPr anchor="b">
            <a:normAutofit/>
          </a:bodyPr>
          <a:lstStyle/>
          <a:p>
            <a:pPr>
              <a:spcAft>
                <a:spcPts val="600"/>
              </a:spcAft>
            </a:pPr>
            <a:fld id="{4950F5D8-22E1-4015-8661-E5B1FD28C2DE}" type="slidenum">
              <a:rPr lang="en-US" smtClean="0"/>
              <a:pPr>
                <a:spcAft>
                  <a:spcPts val="600"/>
                </a:spcAft>
              </a:pPr>
              <a:t>15</a:t>
            </a:fld>
            <a:endParaRPr lang="en-US"/>
          </a:p>
        </p:txBody>
      </p:sp>
      <p:pic>
        <p:nvPicPr>
          <p:cNvPr id="8" name="Picture 7">
            <a:extLst>
              <a:ext uri="{FF2B5EF4-FFF2-40B4-BE49-F238E27FC236}">
                <a16:creationId xmlns:a16="http://schemas.microsoft.com/office/drawing/2014/main" id="{0FE8DB52-48F6-4991-881B-15E7B5042139}"/>
              </a:ext>
            </a:extLst>
          </p:cNvPr>
          <p:cNvPicPr>
            <a:picLocks noChangeAspect="1"/>
          </p:cNvPicPr>
          <p:nvPr/>
        </p:nvPicPr>
        <p:blipFill>
          <a:blip r:embed="rId4"/>
          <a:srcRect/>
          <a:stretch/>
        </p:blipFill>
        <p:spPr>
          <a:xfrm>
            <a:off x="7005638" y="301180"/>
            <a:ext cx="4828500" cy="615150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004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99608-4811-4B40-AD76-EF065910016D}"/>
              </a:ext>
            </a:extLst>
          </p:cNvPr>
          <p:cNvPicPr>
            <a:picLocks noChangeAspect="1"/>
          </p:cNvPicPr>
          <p:nvPr/>
        </p:nvPicPr>
        <p:blipFill>
          <a:blip r:embed="rId3"/>
          <a:stretch>
            <a:fillRect/>
          </a:stretch>
        </p:blipFill>
        <p:spPr>
          <a:xfrm>
            <a:off x="6663051" y="1589950"/>
            <a:ext cx="5483064" cy="3769606"/>
          </a:xfrm>
          <a:prstGeom prst="rect">
            <a:avLst/>
          </a:prstGeom>
        </p:spPr>
      </p:pic>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a:xfrm>
            <a:off x="841500" y="81378"/>
            <a:ext cx="5552950" cy="1091078"/>
          </a:xfrm>
        </p:spPr>
        <p:txBody>
          <a:bodyPr anchor="b">
            <a:normAutofit/>
          </a:bodyPr>
          <a:lstStyle/>
          <a:p>
            <a:r>
              <a:rPr lang="en-US" dirty="0"/>
              <a:t>Effective plots – palettes</a:t>
            </a:r>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8609013" y="5998474"/>
            <a:ext cx="2743200" cy="143149"/>
          </a:xfrm>
        </p:spPr>
        <p:txBody>
          <a:bodyPr anchor="t">
            <a:normAutofit/>
          </a:bodyPr>
          <a:lstStyle/>
          <a:p>
            <a:pPr>
              <a:lnSpc>
                <a:spcPct val="90000"/>
              </a:lnSpc>
              <a:spcAft>
                <a:spcPts val="600"/>
              </a:spcAft>
            </a:pPr>
            <a:fld id="{FA79BF98-2230-4D85-B680-7A1EC68962AD}" type="datetime1">
              <a:rPr lang="en-ZA" smtClean="0"/>
              <a:pPr>
                <a:lnSpc>
                  <a:spcPct val="90000"/>
                </a:lnSpc>
                <a:spcAft>
                  <a:spcPts val="600"/>
                </a:spcAft>
              </a:pPr>
              <a:t>2020/12/07</a:t>
            </a:fld>
            <a:endParaRPr lang="en-US"/>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7237413" y="6168551"/>
            <a:ext cx="4114800" cy="190327"/>
          </a:xfrm>
        </p:spPr>
        <p:txBody>
          <a:bodyPr anchor="t">
            <a:normAutofit/>
          </a:bodyPr>
          <a:lstStyle/>
          <a:p>
            <a:pPr>
              <a:spcAft>
                <a:spcPts val="600"/>
              </a:spcAft>
            </a:pPr>
            <a:r>
              <a:rPr lang="en-US"/>
              <a:t>@ChrisCurrin</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a:xfrm>
            <a:off x="838200" y="6155851"/>
            <a:ext cx="457200" cy="184317"/>
          </a:xfrm>
        </p:spPr>
        <p:txBody>
          <a:bodyPr anchor="b">
            <a:normAutofit/>
          </a:bodyPr>
          <a:lstStyle/>
          <a:p>
            <a:pPr>
              <a:spcAft>
                <a:spcPts val="600"/>
              </a:spcAft>
            </a:pPr>
            <a:fld id="{4950F5D8-22E1-4015-8661-E5B1FD28C2DE}" type="slidenum">
              <a:rPr lang="en-US" smtClean="0"/>
              <a:pPr>
                <a:spcAft>
                  <a:spcPts val="600"/>
                </a:spcAft>
              </a:pPr>
              <a:t>16</a:t>
            </a:fld>
            <a:endParaRPr lang="en-US"/>
          </a:p>
        </p:txBody>
      </p:sp>
      <p:grpSp>
        <p:nvGrpSpPr>
          <p:cNvPr id="10" name="Group 9">
            <a:extLst>
              <a:ext uri="{FF2B5EF4-FFF2-40B4-BE49-F238E27FC236}">
                <a16:creationId xmlns:a16="http://schemas.microsoft.com/office/drawing/2014/main" id="{D18DD248-F4F9-4535-A5B6-BF5AE2341516}"/>
              </a:ext>
            </a:extLst>
          </p:cNvPr>
          <p:cNvGrpSpPr/>
          <p:nvPr/>
        </p:nvGrpSpPr>
        <p:grpSpPr>
          <a:xfrm>
            <a:off x="6851974" y="1649341"/>
            <a:ext cx="3514078" cy="3566144"/>
            <a:chOff x="2921648" y="3192268"/>
            <a:chExt cx="3514078" cy="3566144"/>
          </a:xfrm>
        </p:grpSpPr>
        <p:pic>
          <p:nvPicPr>
            <p:cNvPr id="11" name="Picture 2">
              <a:extLst>
                <a:ext uri="{FF2B5EF4-FFF2-40B4-BE49-F238E27FC236}">
                  <a16:creationId xmlns:a16="http://schemas.microsoft.com/office/drawing/2014/main" id="{8B7E38CE-4FD2-4026-A449-1DD948FC5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648" y="3244334"/>
              <a:ext cx="3514078" cy="35140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106604-B3D9-4201-9C85-6BA913932303}"/>
                </a:ext>
              </a:extLst>
            </p:cNvPr>
            <p:cNvSpPr txBox="1"/>
            <p:nvPr/>
          </p:nvSpPr>
          <p:spPr>
            <a:xfrm>
              <a:off x="2921648" y="3192268"/>
              <a:ext cx="3514078" cy="369332"/>
            </a:xfrm>
            <a:prstGeom prst="rect">
              <a:avLst/>
            </a:prstGeom>
            <a:noFill/>
          </p:spPr>
          <p:txBody>
            <a:bodyPr wrap="square">
              <a:spAutoFit/>
            </a:bodyPr>
            <a:lstStyle/>
            <a:p>
              <a:pPr algn="l"/>
              <a:r>
                <a:rPr lang="en-ZA" b="0" i="0" dirty="0">
                  <a:solidFill>
                    <a:srgbClr val="444444"/>
                  </a:solidFill>
                  <a:effectLst/>
                  <a:latin typeface="Roboto" panose="02000000000000000000" pitchFamily="2" charset="0"/>
                </a:rPr>
                <a:t>Qualitative palettes - categorical</a:t>
              </a:r>
            </a:p>
          </p:txBody>
        </p:sp>
      </p:grpSp>
      <p:grpSp>
        <p:nvGrpSpPr>
          <p:cNvPr id="13" name="Group 12">
            <a:extLst>
              <a:ext uri="{FF2B5EF4-FFF2-40B4-BE49-F238E27FC236}">
                <a16:creationId xmlns:a16="http://schemas.microsoft.com/office/drawing/2014/main" id="{624BD1DD-02C8-48D6-A741-232C0A6AF638}"/>
              </a:ext>
            </a:extLst>
          </p:cNvPr>
          <p:cNvGrpSpPr/>
          <p:nvPr/>
        </p:nvGrpSpPr>
        <p:grpSpPr>
          <a:xfrm>
            <a:off x="594631" y="1489376"/>
            <a:ext cx="5799819" cy="4349554"/>
            <a:chOff x="2921648" y="2532828"/>
            <a:chExt cx="4787576" cy="3590426"/>
          </a:xfrm>
        </p:grpSpPr>
        <p:pic>
          <p:nvPicPr>
            <p:cNvPr id="14" name="Picture 2">
              <a:extLst>
                <a:ext uri="{FF2B5EF4-FFF2-40B4-BE49-F238E27FC236}">
                  <a16:creationId xmlns:a16="http://schemas.microsoft.com/office/drawing/2014/main" id="{C35FFFF0-D01C-4534-8B1C-6C646BD448A3}"/>
                </a:ext>
              </a:extLst>
            </p:cNvPr>
            <p:cNvPicPr>
              <a:picLocks noChangeAspect="1" noChangeArrowheads="1"/>
            </p:cNvPicPr>
            <p:nvPr/>
          </p:nvPicPr>
          <p:blipFill>
            <a:blip r:embed="rId5"/>
            <a:srcRect/>
            <a:stretch/>
          </p:blipFill>
          <p:spPr bwMode="auto">
            <a:xfrm>
              <a:off x="2921648" y="3066355"/>
              <a:ext cx="4787576" cy="30568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165D33-E64B-403A-894B-5F40FC427116}"/>
                </a:ext>
              </a:extLst>
            </p:cNvPr>
            <p:cNvSpPr txBox="1"/>
            <p:nvPr/>
          </p:nvSpPr>
          <p:spPr>
            <a:xfrm>
              <a:off x="2921648" y="2532828"/>
              <a:ext cx="3514078" cy="533527"/>
            </a:xfrm>
            <a:prstGeom prst="rect">
              <a:avLst/>
            </a:prstGeom>
            <a:noFill/>
          </p:spPr>
          <p:txBody>
            <a:bodyPr wrap="square">
              <a:spAutoFit/>
            </a:bodyPr>
            <a:lstStyle/>
            <a:p>
              <a:pPr algn="l"/>
              <a:r>
                <a:rPr lang="en-ZA" b="0" i="0" dirty="0">
                  <a:solidFill>
                    <a:schemeClr val="tx2"/>
                  </a:solidFill>
                  <a:effectLst/>
                  <a:latin typeface="Roboto" panose="02000000000000000000" pitchFamily="2" charset="0"/>
                </a:rPr>
                <a:t>Sequential palettes – numerical </a:t>
              </a:r>
              <a:br>
                <a:rPr lang="en-ZA" b="0" i="0" dirty="0">
                  <a:solidFill>
                    <a:schemeClr val="tx2"/>
                  </a:solidFill>
                  <a:effectLst/>
                  <a:latin typeface="Roboto" panose="02000000000000000000" pitchFamily="2" charset="0"/>
                </a:rPr>
              </a:br>
              <a:r>
                <a:rPr lang="en-ZA" b="0" i="0" dirty="0">
                  <a:gradFill flip="none" rotWithShape="1">
                    <a:gsLst>
                      <a:gs pos="0">
                        <a:schemeClr val="accent6">
                          <a:lumMod val="5000"/>
                          <a:lumOff val="95000"/>
                        </a:schemeClr>
                      </a:gs>
                      <a:gs pos="53000">
                        <a:schemeClr val="accent6">
                          <a:lumMod val="45000"/>
                          <a:lumOff val="55000"/>
                        </a:schemeClr>
                      </a:gs>
                      <a:gs pos="100000">
                        <a:schemeClr val="accent6">
                          <a:lumMod val="50000"/>
                        </a:schemeClr>
                      </a:gs>
                    </a:gsLst>
                    <a:lin ang="0" scaled="0"/>
                    <a:tileRect/>
                  </a:gradFill>
                  <a:effectLst/>
                  <a:latin typeface="Roboto" panose="02000000000000000000" pitchFamily="2" charset="0"/>
                </a:rPr>
                <a:t>low (uninteresting) to high (interesting)</a:t>
              </a:r>
            </a:p>
          </p:txBody>
        </p:sp>
      </p:grpSp>
      <p:pic>
        <p:nvPicPr>
          <p:cNvPr id="16" name="Picture 15">
            <a:extLst>
              <a:ext uri="{FF2B5EF4-FFF2-40B4-BE49-F238E27FC236}">
                <a16:creationId xmlns:a16="http://schemas.microsoft.com/office/drawing/2014/main" id="{0FD357E3-84A9-4862-B569-9B2E31C51532}"/>
              </a:ext>
            </a:extLst>
          </p:cNvPr>
          <p:cNvPicPr>
            <a:picLocks noChangeAspect="1"/>
          </p:cNvPicPr>
          <p:nvPr/>
        </p:nvPicPr>
        <p:blipFill rotWithShape="1">
          <a:blip r:embed="rId6">
            <a:alphaModFix/>
          </a:blip>
          <a:srcRect l="41425" t="20551" r="14999" b="22420"/>
          <a:stretch/>
        </p:blipFill>
        <p:spPr>
          <a:xfrm>
            <a:off x="2997199" y="2897981"/>
            <a:ext cx="2532003" cy="2112123"/>
          </a:xfrm>
          <a:prstGeom prst="rect">
            <a:avLst/>
          </a:prstGeom>
        </p:spPr>
      </p:pic>
      <p:sp>
        <p:nvSpPr>
          <p:cNvPr id="18" name="TextBox 17">
            <a:extLst>
              <a:ext uri="{FF2B5EF4-FFF2-40B4-BE49-F238E27FC236}">
                <a16:creationId xmlns:a16="http://schemas.microsoft.com/office/drawing/2014/main" id="{186DBD24-431E-4621-9047-8FBDEBC14D44}"/>
              </a:ext>
            </a:extLst>
          </p:cNvPr>
          <p:cNvSpPr txBox="1"/>
          <p:nvPr/>
        </p:nvSpPr>
        <p:spPr>
          <a:xfrm>
            <a:off x="0" y="6017002"/>
            <a:ext cx="6924369" cy="646331"/>
          </a:xfrm>
          <a:prstGeom prst="rect">
            <a:avLst/>
          </a:prstGeom>
          <a:solidFill>
            <a:schemeClr val="bg1">
              <a:lumMod val="85000"/>
            </a:schemeClr>
          </a:solidFill>
        </p:spPr>
        <p:txBody>
          <a:bodyPr wrap="square">
            <a:spAutoFit/>
          </a:bodyPr>
          <a:lstStyle/>
          <a:p>
            <a:pPr algn="l"/>
            <a:r>
              <a:rPr lang="en-ZA" b="0" i="0" dirty="0">
                <a:solidFill>
                  <a:schemeClr val="tx2"/>
                </a:solidFill>
                <a:effectLst/>
                <a:latin typeface="Roboto" panose="02000000000000000000" pitchFamily="2" charset="0"/>
              </a:rPr>
              <a:t>Diverging palettes – numerical </a:t>
            </a:r>
            <a:br>
              <a:rPr lang="en-ZA" b="0" i="0" dirty="0">
                <a:solidFill>
                  <a:schemeClr val="tx2"/>
                </a:solidFill>
                <a:effectLst/>
                <a:latin typeface="Roboto" panose="02000000000000000000" pitchFamily="2" charset="0"/>
              </a:rPr>
            </a:br>
            <a:r>
              <a:rPr lang="en-ZA" b="0" i="0" dirty="0">
                <a:gradFill flip="none" rotWithShape="1">
                  <a:gsLst>
                    <a:gs pos="0">
                      <a:srgbClr val="7E5217"/>
                    </a:gs>
                    <a:gs pos="53000">
                      <a:schemeClr val="bg1"/>
                    </a:gs>
                    <a:gs pos="100000">
                      <a:srgbClr val="39655E"/>
                    </a:gs>
                  </a:gsLst>
                  <a:lin ang="0" scaled="0"/>
                  <a:tileRect/>
                </a:gradFill>
                <a:effectLst/>
                <a:latin typeface="Roboto" panose="02000000000000000000" pitchFamily="2" charset="0"/>
              </a:rPr>
              <a:t>low (interesting) to middle (</a:t>
            </a:r>
            <a:r>
              <a:rPr lang="en-ZA" dirty="0">
                <a:gradFill flip="none" rotWithShape="1">
                  <a:gsLst>
                    <a:gs pos="0">
                      <a:srgbClr val="7E5217"/>
                    </a:gs>
                    <a:gs pos="53000">
                      <a:schemeClr val="bg1"/>
                    </a:gs>
                    <a:gs pos="100000">
                      <a:srgbClr val="39655E"/>
                    </a:gs>
                  </a:gsLst>
                  <a:lin ang="0" scaled="0"/>
                  <a:tileRect/>
                </a:gradFill>
                <a:latin typeface="Roboto" panose="02000000000000000000" pitchFamily="2" charset="0"/>
              </a:rPr>
              <a:t>de-emphasized) to </a:t>
            </a:r>
            <a:r>
              <a:rPr lang="en-ZA" b="0" i="0" dirty="0">
                <a:gradFill flip="none" rotWithShape="1">
                  <a:gsLst>
                    <a:gs pos="0">
                      <a:srgbClr val="7E5217"/>
                    </a:gs>
                    <a:gs pos="53000">
                      <a:schemeClr val="bg1"/>
                    </a:gs>
                    <a:gs pos="100000">
                      <a:srgbClr val="39655E"/>
                    </a:gs>
                  </a:gsLst>
                  <a:lin ang="0" scaled="0"/>
                  <a:tileRect/>
                </a:gradFill>
                <a:effectLst/>
                <a:latin typeface="Roboto" panose="02000000000000000000" pitchFamily="2" charset="0"/>
              </a:rPr>
              <a:t>high (interesting)</a:t>
            </a:r>
          </a:p>
        </p:txBody>
      </p:sp>
      <p:pic>
        <p:nvPicPr>
          <p:cNvPr id="11266" name="Picture 2">
            <a:extLst>
              <a:ext uri="{FF2B5EF4-FFF2-40B4-BE49-F238E27FC236}">
                <a16:creationId xmlns:a16="http://schemas.microsoft.com/office/drawing/2014/main" id="{A99CAAD7-8A46-4617-8A9F-1979C141AB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908" b="67222"/>
          <a:stretch/>
        </p:blipFill>
        <p:spPr bwMode="auto">
          <a:xfrm>
            <a:off x="6617167" y="55978"/>
            <a:ext cx="5552950" cy="14986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633775E0-D106-4029-8DD1-77A4325352A1}"/>
              </a:ext>
            </a:extLst>
          </p:cNvPr>
          <p:cNvGrpSpPr/>
          <p:nvPr/>
        </p:nvGrpSpPr>
        <p:grpSpPr>
          <a:xfrm>
            <a:off x="6617167" y="5434064"/>
            <a:ext cx="5642923" cy="1328686"/>
            <a:chOff x="6617167" y="5434064"/>
            <a:chExt cx="5642923" cy="1328686"/>
          </a:xfrm>
        </p:grpSpPr>
        <p:sp>
          <p:nvSpPr>
            <p:cNvPr id="24" name="TextBox 23">
              <a:extLst>
                <a:ext uri="{FF2B5EF4-FFF2-40B4-BE49-F238E27FC236}">
                  <a16:creationId xmlns:a16="http://schemas.microsoft.com/office/drawing/2014/main" id="{5FC26EE8-5BF5-4598-98B8-B31DB82FB8E2}"/>
                </a:ext>
              </a:extLst>
            </p:cNvPr>
            <p:cNvSpPr txBox="1"/>
            <p:nvPr/>
          </p:nvSpPr>
          <p:spPr>
            <a:xfrm>
              <a:off x="6617167" y="5434064"/>
              <a:ext cx="5574833" cy="132868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wrap="square">
              <a:normAutofit/>
            </a:bodyPr>
            <a:lstStyle/>
            <a:p>
              <a:r>
                <a:rPr lang="en-ZA" b="0" i="0" dirty="0">
                  <a:solidFill>
                    <a:srgbClr val="FF0000"/>
                  </a:solidFill>
                  <a:effectLst/>
                  <a:latin typeface="Roboto" panose="02000000000000000000" pitchFamily="2" charset="0"/>
                </a:rPr>
                <a:t>Danger zone</a:t>
              </a:r>
              <a:endParaRPr lang="en-ZA" dirty="0">
                <a:solidFill>
                  <a:srgbClr val="FF0000"/>
                </a:solidFill>
              </a:endParaRPr>
            </a:p>
          </p:txBody>
        </p:sp>
        <p:grpSp>
          <p:nvGrpSpPr>
            <p:cNvPr id="21" name="Group 20">
              <a:extLst>
                <a:ext uri="{FF2B5EF4-FFF2-40B4-BE49-F238E27FC236}">
                  <a16:creationId xmlns:a16="http://schemas.microsoft.com/office/drawing/2014/main" id="{6D8B2B20-F64E-4A02-A03A-3257927C52BD}"/>
                </a:ext>
              </a:extLst>
            </p:cNvPr>
            <p:cNvGrpSpPr/>
            <p:nvPr/>
          </p:nvGrpSpPr>
          <p:grpSpPr>
            <a:xfrm>
              <a:off x="6629835" y="5897026"/>
              <a:ext cx="5630255" cy="865724"/>
              <a:chOff x="334184" y="2075725"/>
              <a:chExt cx="11155332" cy="1715275"/>
            </a:xfrm>
          </p:grpSpPr>
          <p:pic>
            <p:nvPicPr>
              <p:cNvPr id="19" name="Picture 18">
                <a:extLst>
                  <a:ext uri="{FF2B5EF4-FFF2-40B4-BE49-F238E27FC236}">
                    <a16:creationId xmlns:a16="http://schemas.microsoft.com/office/drawing/2014/main" id="{64B463BE-1024-4AB3-838C-1BF1D147B9E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46966" y="3066999"/>
                <a:ext cx="10698068" cy="724001"/>
              </a:xfrm>
              <a:prstGeom prst="rect">
                <a:avLst/>
              </a:prstGeom>
            </p:spPr>
          </p:pic>
          <p:pic>
            <p:nvPicPr>
              <p:cNvPr id="20" name="Picture 19">
                <a:extLst>
                  <a:ext uri="{FF2B5EF4-FFF2-40B4-BE49-F238E27FC236}">
                    <a16:creationId xmlns:a16="http://schemas.microsoft.com/office/drawing/2014/main" id="{C06FD831-9883-4CBE-8DD5-67943C39DE6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34184" y="2075725"/>
                <a:ext cx="11155332" cy="1009791"/>
              </a:xfrm>
              <a:prstGeom prst="rect">
                <a:avLst/>
              </a:prstGeom>
            </p:spPr>
          </p:pic>
        </p:grpSp>
      </p:grpSp>
      <p:pic>
        <p:nvPicPr>
          <p:cNvPr id="26" name="Picture 25">
            <a:extLst>
              <a:ext uri="{FF2B5EF4-FFF2-40B4-BE49-F238E27FC236}">
                <a16:creationId xmlns:a16="http://schemas.microsoft.com/office/drawing/2014/main" id="{22577813-FAFC-42A1-8A00-9ADEB1729536}"/>
              </a:ext>
            </a:extLst>
          </p:cNvPr>
          <p:cNvPicPr>
            <a:picLocks noChangeAspect="1"/>
          </p:cNvPicPr>
          <p:nvPr/>
        </p:nvPicPr>
        <p:blipFill rotWithShape="1">
          <a:blip r:embed="rId6"/>
          <a:srcRect l="-1" t="5321" r="75327" b="55181"/>
          <a:stretch/>
        </p:blipFill>
        <p:spPr>
          <a:xfrm>
            <a:off x="594631" y="2336004"/>
            <a:ext cx="1431019" cy="1460133"/>
          </a:xfrm>
          <a:prstGeom prst="rect">
            <a:avLst/>
          </a:prstGeom>
        </p:spPr>
      </p:pic>
      <p:pic>
        <p:nvPicPr>
          <p:cNvPr id="3" name="Picture 2">
            <a:extLst>
              <a:ext uri="{FF2B5EF4-FFF2-40B4-BE49-F238E27FC236}">
                <a16:creationId xmlns:a16="http://schemas.microsoft.com/office/drawing/2014/main" id="{8B06876B-5207-463A-AC90-E197A0ECEB4E}"/>
              </a:ext>
            </a:extLst>
          </p:cNvPr>
          <p:cNvPicPr>
            <a:picLocks noChangeAspect="1"/>
          </p:cNvPicPr>
          <p:nvPr/>
        </p:nvPicPr>
        <p:blipFill>
          <a:blip r:embed="rId10"/>
          <a:stretch>
            <a:fillRect/>
          </a:stretch>
        </p:blipFill>
        <p:spPr>
          <a:xfrm>
            <a:off x="12535990" y="2135707"/>
            <a:ext cx="5513604" cy="37032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1036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4B80214A-5BB6-48DD-B0B2-0F6292308D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8" b="67222"/>
          <a:stretch/>
        </p:blipFill>
        <p:spPr bwMode="auto">
          <a:xfrm>
            <a:off x="6617167" y="42719"/>
            <a:ext cx="5552950" cy="1498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a:xfrm>
            <a:off x="841500" y="81378"/>
            <a:ext cx="5552950" cy="1091078"/>
          </a:xfrm>
        </p:spPr>
        <p:txBody>
          <a:bodyPr anchor="b">
            <a:normAutofit/>
          </a:bodyPr>
          <a:lstStyle/>
          <a:p>
            <a:r>
              <a:rPr lang="en-US" dirty="0"/>
              <a:t>Effective plots – palettes</a:t>
            </a:r>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8609013" y="5998474"/>
            <a:ext cx="2743200" cy="143149"/>
          </a:xfrm>
        </p:spPr>
        <p:txBody>
          <a:bodyPr anchor="t">
            <a:normAutofit/>
          </a:bodyPr>
          <a:lstStyle/>
          <a:p>
            <a:pPr>
              <a:lnSpc>
                <a:spcPct val="90000"/>
              </a:lnSpc>
              <a:spcAft>
                <a:spcPts val="600"/>
              </a:spcAft>
            </a:pPr>
            <a:fld id="{FA79BF98-2230-4D85-B680-7A1EC68962AD}" type="datetime1">
              <a:rPr lang="en-ZA" smtClean="0"/>
              <a:pPr>
                <a:lnSpc>
                  <a:spcPct val="90000"/>
                </a:lnSpc>
                <a:spcAft>
                  <a:spcPts val="600"/>
                </a:spcAft>
              </a:pPr>
              <a:t>2020/12/07</a:t>
            </a:fld>
            <a:endParaRPr lang="en-US"/>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7237413" y="6168551"/>
            <a:ext cx="4114800" cy="190327"/>
          </a:xfrm>
        </p:spPr>
        <p:txBody>
          <a:bodyPr anchor="t">
            <a:normAutofit/>
          </a:bodyPr>
          <a:lstStyle/>
          <a:p>
            <a:pPr>
              <a:spcAft>
                <a:spcPts val="600"/>
              </a:spcAft>
            </a:pPr>
            <a:r>
              <a:rPr lang="en-US"/>
              <a:t>@ChrisCurrin</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a:xfrm>
            <a:off x="838200" y="6155851"/>
            <a:ext cx="457200" cy="184317"/>
          </a:xfrm>
        </p:spPr>
        <p:txBody>
          <a:bodyPr anchor="b">
            <a:normAutofit/>
          </a:bodyPr>
          <a:lstStyle/>
          <a:p>
            <a:pPr>
              <a:spcAft>
                <a:spcPts val="600"/>
              </a:spcAft>
            </a:pPr>
            <a:fld id="{4950F5D8-22E1-4015-8661-E5B1FD28C2DE}" type="slidenum">
              <a:rPr lang="en-US" smtClean="0"/>
              <a:pPr>
                <a:spcAft>
                  <a:spcPts val="600"/>
                </a:spcAft>
              </a:pPr>
              <a:t>17</a:t>
            </a:fld>
            <a:endParaRPr lang="en-US"/>
          </a:p>
        </p:txBody>
      </p:sp>
      <p:grpSp>
        <p:nvGrpSpPr>
          <p:cNvPr id="10" name="Group 9">
            <a:extLst>
              <a:ext uri="{FF2B5EF4-FFF2-40B4-BE49-F238E27FC236}">
                <a16:creationId xmlns:a16="http://schemas.microsoft.com/office/drawing/2014/main" id="{D18DD248-F4F9-4535-A5B6-BF5AE2341516}"/>
              </a:ext>
            </a:extLst>
          </p:cNvPr>
          <p:cNvGrpSpPr/>
          <p:nvPr/>
        </p:nvGrpSpPr>
        <p:grpSpPr>
          <a:xfrm>
            <a:off x="12480597" y="220324"/>
            <a:ext cx="3514078" cy="3566144"/>
            <a:chOff x="2921648" y="3192268"/>
            <a:chExt cx="3514078" cy="3566144"/>
          </a:xfrm>
        </p:grpSpPr>
        <p:pic>
          <p:nvPicPr>
            <p:cNvPr id="11" name="Picture 2">
              <a:extLst>
                <a:ext uri="{FF2B5EF4-FFF2-40B4-BE49-F238E27FC236}">
                  <a16:creationId xmlns:a16="http://schemas.microsoft.com/office/drawing/2014/main" id="{8B7E38CE-4FD2-4026-A449-1DD948FC5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648" y="3244334"/>
              <a:ext cx="3514078" cy="35140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106604-B3D9-4201-9C85-6BA913932303}"/>
                </a:ext>
              </a:extLst>
            </p:cNvPr>
            <p:cNvSpPr txBox="1"/>
            <p:nvPr/>
          </p:nvSpPr>
          <p:spPr>
            <a:xfrm>
              <a:off x="2921648" y="3192268"/>
              <a:ext cx="3514078" cy="369332"/>
            </a:xfrm>
            <a:prstGeom prst="rect">
              <a:avLst/>
            </a:prstGeom>
            <a:noFill/>
          </p:spPr>
          <p:txBody>
            <a:bodyPr wrap="square">
              <a:spAutoFit/>
            </a:bodyPr>
            <a:lstStyle/>
            <a:p>
              <a:pPr algn="l"/>
              <a:r>
                <a:rPr lang="en-ZA" b="0" i="0" dirty="0">
                  <a:solidFill>
                    <a:srgbClr val="444444"/>
                  </a:solidFill>
                  <a:effectLst/>
                  <a:latin typeface="Roboto" panose="02000000000000000000" pitchFamily="2" charset="0"/>
                </a:rPr>
                <a:t>Qualitative palettes - categorical</a:t>
              </a:r>
            </a:p>
          </p:txBody>
        </p:sp>
      </p:grpSp>
      <p:grpSp>
        <p:nvGrpSpPr>
          <p:cNvPr id="13" name="Group 12">
            <a:extLst>
              <a:ext uri="{FF2B5EF4-FFF2-40B4-BE49-F238E27FC236}">
                <a16:creationId xmlns:a16="http://schemas.microsoft.com/office/drawing/2014/main" id="{624BD1DD-02C8-48D6-A741-232C0A6AF638}"/>
              </a:ext>
            </a:extLst>
          </p:cNvPr>
          <p:cNvGrpSpPr/>
          <p:nvPr/>
        </p:nvGrpSpPr>
        <p:grpSpPr>
          <a:xfrm>
            <a:off x="594631" y="1489376"/>
            <a:ext cx="5799819" cy="4349554"/>
            <a:chOff x="2921648" y="2532828"/>
            <a:chExt cx="4787576" cy="3590426"/>
          </a:xfrm>
        </p:grpSpPr>
        <p:pic>
          <p:nvPicPr>
            <p:cNvPr id="14" name="Picture 2">
              <a:extLst>
                <a:ext uri="{FF2B5EF4-FFF2-40B4-BE49-F238E27FC236}">
                  <a16:creationId xmlns:a16="http://schemas.microsoft.com/office/drawing/2014/main" id="{C35FFFF0-D01C-4534-8B1C-6C646BD448A3}"/>
                </a:ext>
              </a:extLst>
            </p:cNvPr>
            <p:cNvPicPr>
              <a:picLocks noChangeAspect="1" noChangeArrowheads="1"/>
            </p:cNvPicPr>
            <p:nvPr/>
          </p:nvPicPr>
          <p:blipFill>
            <a:blip r:embed="rId5"/>
            <a:srcRect/>
            <a:stretch/>
          </p:blipFill>
          <p:spPr bwMode="auto">
            <a:xfrm>
              <a:off x="2921648" y="3066355"/>
              <a:ext cx="4787576" cy="30568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165D33-E64B-403A-894B-5F40FC427116}"/>
                </a:ext>
              </a:extLst>
            </p:cNvPr>
            <p:cNvSpPr txBox="1"/>
            <p:nvPr/>
          </p:nvSpPr>
          <p:spPr>
            <a:xfrm>
              <a:off x="2921648" y="2532828"/>
              <a:ext cx="3514078" cy="533527"/>
            </a:xfrm>
            <a:prstGeom prst="rect">
              <a:avLst/>
            </a:prstGeom>
            <a:noFill/>
          </p:spPr>
          <p:txBody>
            <a:bodyPr wrap="square">
              <a:spAutoFit/>
            </a:bodyPr>
            <a:lstStyle/>
            <a:p>
              <a:pPr algn="l"/>
              <a:r>
                <a:rPr lang="en-ZA" b="0" i="0" dirty="0">
                  <a:solidFill>
                    <a:schemeClr val="tx2"/>
                  </a:solidFill>
                  <a:effectLst/>
                  <a:latin typeface="Roboto" panose="02000000000000000000" pitchFamily="2" charset="0"/>
                </a:rPr>
                <a:t>Sequential palettes – numerical </a:t>
              </a:r>
              <a:br>
                <a:rPr lang="en-ZA" b="0" i="0" dirty="0">
                  <a:solidFill>
                    <a:schemeClr val="tx2"/>
                  </a:solidFill>
                  <a:effectLst/>
                  <a:latin typeface="Roboto" panose="02000000000000000000" pitchFamily="2" charset="0"/>
                </a:rPr>
              </a:br>
              <a:r>
                <a:rPr lang="en-ZA" b="0" i="0" dirty="0">
                  <a:gradFill flip="none" rotWithShape="1">
                    <a:gsLst>
                      <a:gs pos="0">
                        <a:schemeClr val="accent6">
                          <a:lumMod val="5000"/>
                          <a:lumOff val="95000"/>
                        </a:schemeClr>
                      </a:gs>
                      <a:gs pos="53000">
                        <a:schemeClr val="accent6">
                          <a:lumMod val="45000"/>
                          <a:lumOff val="55000"/>
                        </a:schemeClr>
                      </a:gs>
                      <a:gs pos="100000">
                        <a:schemeClr val="accent6">
                          <a:lumMod val="50000"/>
                        </a:schemeClr>
                      </a:gs>
                    </a:gsLst>
                    <a:lin ang="0" scaled="0"/>
                    <a:tileRect/>
                  </a:gradFill>
                  <a:effectLst/>
                  <a:latin typeface="Roboto" panose="02000000000000000000" pitchFamily="2" charset="0"/>
                </a:rPr>
                <a:t>low (uninteresting) to high (interesting)</a:t>
              </a:r>
            </a:p>
          </p:txBody>
        </p:sp>
      </p:grpSp>
      <p:pic>
        <p:nvPicPr>
          <p:cNvPr id="16" name="Picture 15">
            <a:extLst>
              <a:ext uri="{FF2B5EF4-FFF2-40B4-BE49-F238E27FC236}">
                <a16:creationId xmlns:a16="http://schemas.microsoft.com/office/drawing/2014/main" id="{0FD357E3-84A9-4862-B569-9B2E31C51532}"/>
              </a:ext>
            </a:extLst>
          </p:cNvPr>
          <p:cNvPicPr>
            <a:picLocks noChangeAspect="1"/>
          </p:cNvPicPr>
          <p:nvPr/>
        </p:nvPicPr>
        <p:blipFill rotWithShape="1">
          <a:blip r:embed="rId6"/>
          <a:srcRect l="41425" t="20551" r="14999" b="22420"/>
          <a:stretch/>
        </p:blipFill>
        <p:spPr>
          <a:xfrm>
            <a:off x="2997200" y="2882900"/>
            <a:ext cx="2527300" cy="2108200"/>
          </a:xfrm>
          <a:prstGeom prst="rect">
            <a:avLst/>
          </a:prstGeom>
        </p:spPr>
      </p:pic>
      <p:sp>
        <p:nvSpPr>
          <p:cNvPr id="18" name="TextBox 17">
            <a:extLst>
              <a:ext uri="{FF2B5EF4-FFF2-40B4-BE49-F238E27FC236}">
                <a16:creationId xmlns:a16="http://schemas.microsoft.com/office/drawing/2014/main" id="{186DBD24-431E-4621-9047-8FBDEBC14D44}"/>
              </a:ext>
            </a:extLst>
          </p:cNvPr>
          <p:cNvSpPr txBox="1"/>
          <p:nvPr/>
        </p:nvSpPr>
        <p:spPr>
          <a:xfrm>
            <a:off x="0" y="6017002"/>
            <a:ext cx="6924369" cy="646331"/>
          </a:xfrm>
          <a:prstGeom prst="rect">
            <a:avLst/>
          </a:prstGeom>
          <a:noFill/>
        </p:spPr>
        <p:txBody>
          <a:bodyPr wrap="square">
            <a:spAutoFit/>
          </a:bodyPr>
          <a:lstStyle/>
          <a:p>
            <a:pPr algn="l"/>
            <a:r>
              <a:rPr lang="en-ZA" b="0" i="0" dirty="0">
                <a:solidFill>
                  <a:schemeClr val="tx2"/>
                </a:solidFill>
                <a:effectLst/>
                <a:latin typeface="Roboto" panose="02000000000000000000" pitchFamily="2" charset="0"/>
              </a:rPr>
              <a:t>Diverging palettes – numerical </a:t>
            </a:r>
            <a:br>
              <a:rPr lang="en-ZA" b="0" i="0" dirty="0">
                <a:solidFill>
                  <a:schemeClr val="tx2"/>
                </a:solidFill>
                <a:effectLst/>
                <a:latin typeface="Roboto" panose="02000000000000000000" pitchFamily="2" charset="0"/>
              </a:rPr>
            </a:br>
            <a:r>
              <a:rPr lang="en-ZA" b="0" i="0" dirty="0">
                <a:gradFill flip="none" rotWithShape="1">
                  <a:gsLst>
                    <a:gs pos="0">
                      <a:schemeClr val="accent2"/>
                    </a:gs>
                    <a:gs pos="53000">
                      <a:schemeClr val="bg1"/>
                    </a:gs>
                    <a:gs pos="100000">
                      <a:schemeClr val="accent6"/>
                    </a:gs>
                  </a:gsLst>
                  <a:lin ang="0" scaled="0"/>
                  <a:tileRect/>
                </a:gradFill>
                <a:effectLst/>
                <a:latin typeface="Roboto" panose="02000000000000000000" pitchFamily="2" charset="0"/>
              </a:rPr>
              <a:t>low (interesting) to middle (</a:t>
            </a:r>
            <a:r>
              <a:rPr lang="en-ZA" dirty="0">
                <a:gradFill flip="none" rotWithShape="1">
                  <a:gsLst>
                    <a:gs pos="0">
                      <a:schemeClr val="accent2"/>
                    </a:gs>
                    <a:gs pos="53000">
                      <a:schemeClr val="bg1"/>
                    </a:gs>
                    <a:gs pos="100000">
                      <a:schemeClr val="accent6"/>
                    </a:gs>
                  </a:gsLst>
                  <a:lin ang="0" scaled="0"/>
                  <a:tileRect/>
                </a:gradFill>
                <a:latin typeface="Roboto" panose="02000000000000000000" pitchFamily="2" charset="0"/>
              </a:rPr>
              <a:t>de-emphasized) to </a:t>
            </a:r>
            <a:r>
              <a:rPr lang="en-ZA" b="0" i="0" dirty="0">
                <a:gradFill flip="none" rotWithShape="1">
                  <a:gsLst>
                    <a:gs pos="0">
                      <a:schemeClr val="accent2"/>
                    </a:gs>
                    <a:gs pos="53000">
                      <a:schemeClr val="bg1"/>
                    </a:gs>
                    <a:gs pos="100000">
                      <a:schemeClr val="accent6"/>
                    </a:gs>
                  </a:gsLst>
                  <a:lin ang="0" scaled="0"/>
                  <a:tileRect/>
                </a:gradFill>
                <a:effectLst/>
                <a:latin typeface="Roboto" panose="02000000000000000000" pitchFamily="2" charset="0"/>
              </a:rPr>
              <a:t>high (interesting)</a:t>
            </a:r>
          </a:p>
        </p:txBody>
      </p:sp>
      <p:grpSp>
        <p:nvGrpSpPr>
          <p:cNvPr id="23" name="Group 22">
            <a:extLst>
              <a:ext uri="{FF2B5EF4-FFF2-40B4-BE49-F238E27FC236}">
                <a16:creationId xmlns:a16="http://schemas.microsoft.com/office/drawing/2014/main" id="{633775E0-D106-4029-8DD1-77A4325352A1}"/>
              </a:ext>
            </a:extLst>
          </p:cNvPr>
          <p:cNvGrpSpPr/>
          <p:nvPr/>
        </p:nvGrpSpPr>
        <p:grpSpPr>
          <a:xfrm>
            <a:off x="6595284" y="739594"/>
            <a:ext cx="5642923" cy="1328688"/>
            <a:chOff x="6595284" y="220324"/>
            <a:chExt cx="5642923" cy="1328688"/>
          </a:xfrm>
        </p:grpSpPr>
        <p:sp>
          <p:nvSpPr>
            <p:cNvPr id="24" name="TextBox 23">
              <a:extLst>
                <a:ext uri="{FF2B5EF4-FFF2-40B4-BE49-F238E27FC236}">
                  <a16:creationId xmlns:a16="http://schemas.microsoft.com/office/drawing/2014/main" id="{5FC26EE8-5BF5-4598-98B8-B31DB82FB8E2}"/>
                </a:ext>
              </a:extLst>
            </p:cNvPr>
            <p:cNvSpPr txBox="1"/>
            <p:nvPr/>
          </p:nvSpPr>
          <p:spPr>
            <a:xfrm>
              <a:off x="6595284" y="220324"/>
              <a:ext cx="5574833" cy="132868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wrap="square">
              <a:normAutofit/>
            </a:bodyPr>
            <a:lstStyle/>
            <a:p>
              <a:r>
                <a:rPr lang="en-ZA" b="0" i="0" dirty="0">
                  <a:solidFill>
                    <a:srgbClr val="FF0000"/>
                  </a:solidFill>
                  <a:effectLst/>
                  <a:latin typeface="Roboto" panose="02000000000000000000" pitchFamily="2" charset="0"/>
                </a:rPr>
                <a:t>Danger zone</a:t>
              </a:r>
              <a:endParaRPr lang="en-ZA" dirty="0">
                <a:solidFill>
                  <a:srgbClr val="FF0000"/>
                </a:solidFill>
              </a:endParaRPr>
            </a:p>
          </p:txBody>
        </p:sp>
        <p:grpSp>
          <p:nvGrpSpPr>
            <p:cNvPr id="21" name="Group 20">
              <a:extLst>
                <a:ext uri="{FF2B5EF4-FFF2-40B4-BE49-F238E27FC236}">
                  <a16:creationId xmlns:a16="http://schemas.microsoft.com/office/drawing/2014/main" id="{6D8B2B20-F64E-4A02-A03A-3257927C52BD}"/>
                </a:ext>
              </a:extLst>
            </p:cNvPr>
            <p:cNvGrpSpPr/>
            <p:nvPr/>
          </p:nvGrpSpPr>
          <p:grpSpPr>
            <a:xfrm>
              <a:off x="6607952" y="683288"/>
              <a:ext cx="5630255" cy="865724"/>
              <a:chOff x="290827" y="-8254355"/>
              <a:chExt cx="11155332" cy="1715276"/>
            </a:xfrm>
          </p:grpSpPr>
          <p:pic>
            <p:nvPicPr>
              <p:cNvPr id="19" name="Picture 18">
                <a:extLst>
                  <a:ext uri="{FF2B5EF4-FFF2-40B4-BE49-F238E27FC236}">
                    <a16:creationId xmlns:a16="http://schemas.microsoft.com/office/drawing/2014/main" id="{64B463BE-1024-4AB3-838C-1BF1D147B9E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3609" y="-7263081"/>
                <a:ext cx="10698067" cy="724002"/>
              </a:xfrm>
              <a:prstGeom prst="rect">
                <a:avLst/>
              </a:prstGeom>
            </p:spPr>
          </p:pic>
          <p:pic>
            <p:nvPicPr>
              <p:cNvPr id="20" name="Picture 19">
                <a:extLst>
                  <a:ext uri="{FF2B5EF4-FFF2-40B4-BE49-F238E27FC236}">
                    <a16:creationId xmlns:a16="http://schemas.microsoft.com/office/drawing/2014/main" id="{C06FD831-9883-4CBE-8DD5-67943C39DE6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90827" y="-8254355"/>
                <a:ext cx="11155332" cy="1009791"/>
              </a:xfrm>
              <a:prstGeom prst="rect">
                <a:avLst/>
              </a:prstGeom>
            </p:spPr>
          </p:pic>
        </p:grpSp>
      </p:grpSp>
      <p:pic>
        <p:nvPicPr>
          <p:cNvPr id="26" name="Picture 25">
            <a:extLst>
              <a:ext uri="{FF2B5EF4-FFF2-40B4-BE49-F238E27FC236}">
                <a16:creationId xmlns:a16="http://schemas.microsoft.com/office/drawing/2014/main" id="{22577813-FAFC-42A1-8A00-9ADEB1729536}"/>
              </a:ext>
            </a:extLst>
          </p:cNvPr>
          <p:cNvPicPr>
            <a:picLocks noChangeAspect="1"/>
          </p:cNvPicPr>
          <p:nvPr/>
        </p:nvPicPr>
        <p:blipFill rotWithShape="1">
          <a:blip r:embed="rId6"/>
          <a:srcRect l="-1" t="5321" r="75327" b="55181"/>
          <a:stretch/>
        </p:blipFill>
        <p:spPr>
          <a:xfrm>
            <a:off x="594631" y="2336004"/>
            <a:ext cx="1431019" cy="1460133"/>
          </a:xfrm>
          <a:prstGeom prst="rect">
            <a:avLst/>
          </a:prstGeom>
        </p:spPr>
      </p:pic>
      <p:pic>
        <p:nvPicPr>
          <p:cNvPr id="3" name="Picture 2">
            <a:extLst>
              <a:ext uri="{FF2B5EF4-FFF2-40B4-BE49-F238E27FC236}">
                <a16:creationId xmlns:a16="http://schemas.microsoft.com/office/drawing/2014/main" id="{F7C8D676-3233-452F-99A1-863703C64974}"/>
              </a:ext>
            </a:extLst>
          </p:cNvPr>
          <p:cNvPicPr>
            <a:picLocks noChangeAspect="1"/>
          </p:cNvPicPr>
          <p:nvPr/>
        </p:nvPicPr>
        <p:blipFill>
          <a:blip r:embed="rId9"/>
          <a:stretch>
            <a:fillRect/>
          </a:stretch>
        </p:blipFill>
        <p:spPr>
          <a:xfrm>
            <a:off x="6636840" y="2135707"/>
            <a:ext cx="5513604" cy="37032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30490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a:xfrm>
            <a:off x="841500" y="1514007"/>
            <a:ext cx="4585780" cy="1091078"/>
          </a:xfrm>
        </p:spPr>
        <p:txBody>
          <a:bodyPr anchor="b">
            <a:normAutofit/>
          </a:bodyPr>
          <a:lstStyle/>
          <a:p>
            <a:r>
              <a:rPr lang="en-US" dirty="0"/>
              <a:t>Effective plots</a:t>
            </a:r>
          </a:p>
        </p:txBody>
      </p:sp>
      <p:sp>
        <p:nvSpPr>
          <p:cNvPr id="2" name="Text Placeholder 1">
            <a:extLst>
              <a:ext uri="{FF2B5EF4-FFF2-40B4-BE49-F238E27FC236}">
                <a16:creationId xmlns:a16="http://schemas.microsoft.com/office/drawing/2014/main" id="{F5DC1B5D-1A60-450C-9BD8-9C391E14BCA0}"/>
              </a:ext>
            </a:extLst>
          </p:cNvPr>
          <p:cNvSpPr>
            <a:spLocks noGrp="1"/>
          </p:cNvSpPr>
          <p:nvPr>
            <p:ph sz="quarter" idx="4"/>
          </p:nvPr>
        </p:nvSpPr>
        <p:spPr>
          <a:xfrm>
            <a:off x="835254" y="2698955"/>
            <a:ext cx="4607015" cy="3136910"/>
          </a:xfrm>
        </p:spPr>
        <p:txBody>
          <a:bodyPr>
            <a:normAutofit/>
          </a:bodyPr>
          <a:lstStyle/>
          <a:p>
            <a:pPr marL="0" indent="0">
              <a:buNone/>
            </a:pPr>
            <a:r>
              <a:rPr lang="en-US" sz="2000" dirty="0"/>
              <a:t>Effective figures in scientific papers should </a:t>
            </a:r>
          </a:p>
          <a:p>
            <a:pPr>
              <a:buClr>
                <a:schemeClr val="accent6"/>
              </a:buClr>
              <a:buFont typeface="Wingdings" panose="05000000000000000000" pitchFamily="2" charset="2"/>
              <a:buChar char="ü"/>
            </a:pPr>
            <a:r>
              <a:rPr lang="en-US" sz="2000" dirty="0"/>
              <a:t>immediately convey information about the study design and statistical analysis, </a:t>
            </a:r>
          </a:p>
          <a:p>
            <a:pPr>
              <a:buClr>
                <a:schemeClr val="accent6"/>
              </a:buClr>
              <a:buFont typeface="Wingdings" panose="05000000000000000000" pitchFamily="2" charset="2"/>
              <a:buChar char="ü"/>
            </a:pPr>
            <a:r>
              <a:rPr lang="en-US" sz="2000" dirty="0"/>
              <a:t>illustrate important findings, and </a:t>
            </a:r>
          </a:p>
          <a:p>
            <a:pPr>
              <a:buClr>
                <a:schemeClr val="accent6"/>
              </a:buClr>
              <a:buFont typeface="Wingdings" panose="05000000000000000000" pitchFamily="2" charset="2"/>
              <a:buChar char="ü"/>
            </a:pPr>
            <a:r>
              <a:rPr lang="en-US" sz="2000" dirty="0"/>
              <a:t>allow the reader to critically evaluate the data.</a:t>
            </a:r>
            <a:r>
              <a:rPr lang="en-US" b="1" i="0" u="none" strike="noStrike" baseline="30000" dirty="0">
                <a:effectLst/>
                <a:latin typeface="HelveticaNeue"/>
                <a:hlinkClick r:id="rId3">
                  <a:extLst>
                    <a:ext uri="{A12FA001-AC4F-418D-AE19-62706E023703}">
                      <ahyp:hlinkClr xmlns:ahyp="http://schemas.microsoft.com/office/drawing/2018/hyperlinkcolor" val="tx"/>
                    </a:ext>
                  </a:extLst>
                </a:hlinkClick>
              </a:rPr>
              <a:t>22</a:t>
            </a:r>
            <a:endParaRPr lang="en-US" dirty="0"/>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a:xfrm>
            <a:off x="8609013" y="5998474"/>
            <a:ext cx="2743200" cy="143149"/>
          </a:xfrm>
        </p:spPr>
        <p:txBody>
          <a:bodyPr anchor="t">
            <a:normAutofit/>
          </a:bodyPr>
          <a:lstStyle/>
          <a:p>
            <a:pPr>
              <a:lnSpc>
                <a:spcPct val="90000"/>
              </a:lnSpc>
              <a:spcAft>
                <a:spcPts val="600"/>
              </a:spcAft>
            </a:pPr>
            <a:fld id="{FA79BF98-2230-4D85-B680-7A1EC68962AD}" type="datetime1">
              <a:rPr lang="en-ZA" smtClean="0"/>
              <a:pPr>
                <a:lnSpc>
                  <a:spcPct val="90000"/>
                </a:lnSpc>
                <a:spcAft>
                  <a:spcPts val="600"/>
                </a:spcAft>
              </a:pPr>
              <a:t>2020/12/07</a:t>
            </a:fld>
            <a:endParaRPr lang="en-US"/>
          </a:p>
        </p:txBody>
      </p:sp>
      <p:sp>
        <p:nvSpPr>
          <p:cNvPr id="6" name="Footer Placeholder 5">
            <a:extLst>
              <a:ext uri="{FF2B5EF4-FFF2-40B4-BE49-F238E27FC236}">
                <a16:creationId xmlns:a16="http://schemas.microsoft.com/office/drawing/2014/main" id="{DB792729-D9BA-45F7-B2E7-911659343CD7}"/>
              </a:ext>
            </a:extLst>
          </p:cNvPr>
          <p:cNvSpPr>
            <a:spLocks noGrp="1"/>
          </p:cNvSpPr>
          <p:nvPr>
            <p:ph type="ftr" sz="quarter" idx="11"/>
          </p:nvPr>
        </p:nvSpPr>
        <p:spPr>
          <a:xfrm>
            <a:off x="7237413" y="6168551"/>
            <a:ext cx="4114800" cy="190327"/>
          </a:xfrm>
        </p:spPr>
        <p:txBody>
          <a:bodyPr anchor="t">
            <a:normAutofit/>
          </a:bodyPr>
          <a:lstStyle/>
          <a:p>
            <a:pPr>
              <a:spcAft>
                <a:spcPts val="600"/>
              </a:spcAft>
            </a:pPr>
            <a:r>
              <a:rPr lang="en-US"/>
              <a:t>@ChrisCurrin</a:t>
            </a:r>
          </a:p>
        </p:txBody>
      </p:sp>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a:xfrm>
            <a:off x="838200" y="6155851"/>
            <a:ext cx="457200" cy="184317"/>
          </a:xfrm>
        </p:spPr>
        <p:txBody>
          <a:bodyPr anchor="b">
            <a:normAutofit/>
          </a:bodyPr>
          <a:lstStyle/>
          <a:p>
            <a:pPr>
              <a:spcAft>
                <a:spcPts val="600"/>
              </a:spcAft>
            </a:pPr>
            <a:fld id="{4950F5D8-22E1-4015-8661-E5B1FD28C2DE}" type="slidenum">
              <a:rPr lang="en-US" smtClean="0"/>
              <a:pPr>
                <a:spcAft>
                  <a:spcPts val="600"/>
                </a:spcAft>
              </a:pPr>
              <a:t>18</a:t>
            </a:fld>
            <a:endParaRPr lang="en-US"/>
          </a:p>
        </p:txBody>
      </p:sp>
    </p:spTree>
    <p:extLst>
      <p:ext uri="{BB962C8B-B14F-4D97-AF65-F5344CB8AC3E}">
        <p14:creationId xmlns:p14="http://schemas.microsoft.com/office/powerpoint/2010/main" val="1370107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19</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Sample size</a:t>
            </a:r>
          </a:p>
          <a:p>
            <a:r>
              <a:rPr lang="en-ZA" dirty="0"/>
              <a:t>Central tendencies</a:t>
            </a:r>
          </a:p>
          <a:p>
            <a:r>
              <a:rPr lang="en-ZA" dirty="0"/>
              <a:t>Standard deviation vs confidence interval</a:t>
            </a:r>
          </a:p>
          <a:p>
            <a:r>
              <a:rPr lang="en-ZA" dirty="0"/>
              <a:t>Figure structure</a:t>
            </a:r>
          </a:p>
          <a:p>
            <a:endParaRPr lang="en-ZA" dirty="0"/>
          </a:p>
        </p:txBody>
      </p:sp>
    </p:spTree>
    <p:extLst>
      <p:ext uri="{BB962C8B-B14F-4D97-AF65-F5344CB8AC3E}">
        <p14:creationId xmlns:p14="http://schemas.microsoft.com/office/powerpoint/2010/main" val="3209626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509ECA1-C75E-46F1-8585-F22112AFB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73237"/>
            <a:ext cx="11318875" cy="743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06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20</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Sample size</a:t>
            </a:r>
          </a:p>
          <a:p>
            <a:r>
              <a:rPr lang="en-US" sz="2000" b="1" i="0" dirty="0">
                <a:effectLst/>
                <a:latin typeface="+mn-lt"/>
              </a:rPr>
              <a:t>Figure 6.</a:t>
            </a:r>
            <a:r>
              <a:rPr lang="en-US" sz="2000" b="0" i="0" dirty="0">
                <a:effectLst/>
                <a:latin typeface="+mn-lt"/>
              </a:rPr>
              <a:t> </a:t>
            </a:r>
            <a:r>
              <a:rPr lang="en-US" sz="2000" b="1" i="0" dirty="0">
                <a:effectLst/>
                <a:latin typeface="+mn-lt"/>
              </a:rPr>
              <a:t>Summary statistics are only meaningful when there are enough data to summarize. </a:t>
            </a:r>
          </a:p>
        </p:txBody>
      </p:sp>
      <p:pic>
        <p:nvPicPr>
          <p:cNvPr id="8" name="Picture 7" descr="Chart&#10;&#10;Description automatically generated">
            <a:extLst>
              <a:ext uri="{FF2B5EF4-FFF2-40B4-BE49-F238E27FC236}">
                <a16:creationId xmlns:a16="http://schemas.microsoft.com/office/drawing/2014/main" id="{B88EB7C0-99C8-4839-8AF7-C059232D0B5D}"/>
              </a:ext>
            </a:extLst>
          </p:cNvPr>
          <p:cNvPicPr>
            <a:picLocks noChangeAspect="1"/>
          </p:cNvPicPr>
          <p:nvPr/>
        </p:nvPicPr>
        <p:blipFill>
          <a:blip r:embed="rId3"/>
          <a:stretch>
            <a:fillRect/>
          </a:stretch>
        </p:blipFill>
        <p:spPr>
          <a:xfrm>
            <a:off x="6583456" y="254000"/>
            <a:ext cx="5422714" cy="6350000"/>
          </a:xfrm>
          <a:prstGeom prst="rect">
            <a:avLst/>
          </a:prstGeom>
          <a:effectLst>
            <a:outerShdw blurRad="63500" sx="102000" sy="102000" algn="ctr" rotWithShape="0">
              <a:prstClr val="black">
                <a:alpha val="40000"/>
              </a:prstClr>
            </a:outerShdw>
          </a:effectLst>
        </p:spPr>
      </p:pic>
      <p:pic>
        <p:nvPicPr>
          <p:cNvPr id="3" name="Picture 2" descr="Diagram&#10;&#10;Description automatically generated">
            <a:extLst>
              <a:ext uri="{FF2B5EF4-FFF2-40B4-BE49-F238E27FC236}">
                <a16:creationId xmlns:a16="http://schemas.microsoft.com/office/drawing/2014/main" id="{A96E1783-5DE2-4716-AA72-88E3F84B1819}"/>
              </a:ext>
            </a:extLst>
          </p:cNvPr>
          <p:cNvPicPr>
            <a:picLocks noChangeAspect="1"/>
          </p:cNvPicPr>
          <p:nvPr/>
        </p:nvPicPr>
        <p:blipFill>
          <a:blip r:embed="rId4"/>
          <a:stretch>
            <a:fillRect/>
          </a:stretch>
        </p:blipFill>
        <p:spPr>
          <a:xfrm>
            <a:off x="12641356" y="736092"/>
            <a:ext cx="5486400" cy="53858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5140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21</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Sample size</a:t>
            </a:r>
          </a:p>
          <a:p>
            <a:r>
              <a:rPr lang="en-US" sz="2000" b="1" i="0" dirty="0">
                <a:effectLst/>
                <a:latin typeface="+mn-lt"/>
              </a:rPr>
              <a:t>Figure 6.</a:t>
            </a:r>
            <a:r>
              <a:rPr lang="en-US" sz="2000" b="0" i="0" dirty="0">
                <a:effectLst/>
                <a:latin typeface="+mn-lt"/>
              </a:rPr>
              <a:t> </a:t>
            </a:r>
            <a:r>
              <a:rPr lang="en-US" sz="2000" b="1" i="0" dirty="0">
                <a:effectLst/>
                <a:latin typeface="+mn-lt"/>
              </a:rPr>
              <a:t>Summary statistics are only meaningful when there are enough data to summarize. </a:t>
            </a:r>
          </a:p>
          <a:p>
            <a:r>
              <a:rPr lang="en-US" sz="2000" b="1" i="0" dirty="0">
                <a:effectLst/>
                <a:latin typeface="+mn-lt"/>
              </a:rPr>
              <a:t>Figure 7. Small samples do not contain enough information to determine the distribution.</a:t>
            </a:r>
          </a:p>
        </p:txBody>
      </p:sp>
      <p:pic>
        <p:nvPicPr>
          <p:cNvPr id="8" name="Picture 7" descr="Chart&#10;&#10;Description automatically generated">
            <a:extLst>
              <a:ext uri="{FF2B5EF4-FFF2-40B4-BE49-F238E27FC236}">
                <a16:creationId xmlns:a16="http://schemas.microsoft.com/office/drawing/2014/main" id="{B88EB7C0-99C8-4839-8AF7-C059232D0B5D}"/>
              </a:ext>
            </a:extLst>
          </p:cNvPr>
          <p:cNvPicPr>
            <a:picLocks noChangeAspect="1"/>
          </p:cNvPicPr>
          <p:nvPr/>
        </p:nvPicPr>
        <p:blipFill>
          <a:blip r:embed="rId3"/>
          <a:stretch>
            <a:fillRect/>
          </a:stretch>
        </p:blipFill>
        <p:spPr>
          <a:xfrm>
            <a:off x="5476022" y="3429000"/>
            <a:ext cx="1093450" cy="1280431"/>
          </a:xfrm>
          <a:prstGeom prst="rect">
            <a:avLst/>
          </a:prstGeom>
          <a:effectLst>
            <a:outerShdw blurRad="63500" sx="102000" sy="102000" algn="ctr" rotWithShape="0">
              <a:prstClr val="black">
                <a:alpha val="40000"/>
              </a:prstClr>
            </a:outerShdw>
          </a:effectLst>
        </p:spPr>
      </p:pic>
      <p:pic>
        <p:nvPicPr>
          <p:cNvPr id="3" name="Picture 2" descr="Diagram&#10;&#10;Description automatically generated">
            <a:extLst>
              <a:ext uri="{FF2B5EF4-FFF2-40B4-BE49-F238E27FC236}">
                <a16:creationId xmlns:a16="http://schemas.microsoft.com/office/drawing/2014/main" id="{A96E1783-5DE2-4716-AA72-88E3F84B1819}"/>
              </a:ext>
            </a:extLst>
          </p:cNvPr>
          <p:cNvPicPr>
            <a:picLocks noChangeAspect="1"/>
          </p:cNvPicPr>
          <p:nvPr/>
        </p:nvPicPr>
        <p:blipFill>
          <a:blip r:embed="rId4"/>
          <a:stretch>
            <a:fillRect/>
          </a:stretch>
        </p:blipFill>
        <p:spPr>
          <a:xfrm>
            <a:off x="6634256" y="862193"/>
            <a:ext cx="5486400" cy="53858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651276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22</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Sample size</a:t>
            </a:r>
          </a:p>
          <a:p>
            <a:r>
              <a:rPr lang="en-US" sz="2000" b="1" i="0" dirty="0">
                <a:effectLst/>
                <a:latin typeface="+mn-lt"/>
              </a:rPr>
              <a:t>Power analysis</a:t>
            </a:r>
          </a:p>
        </p:txBody>
      </p:sp>
      <p:pic>
        <p:nvPicPr>
          <p:cNvPr id="12290" name="Picture 2" descr="Power Curves for Student's t Test">
            <a:extLst>
              <a:ext uri="{FF2B5EF4-FFF2-40B4-BE49-F238E27FC236}">
                <a16:creationId xmlns:a16="http://schemas.microsoft.com/office/drawing/2014/main" id="{9E3050C3-475E-4FCF-BD9F-CBDA95919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269" y="142871"/>
            <a:ext cx="5405972" cy="405447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6D9946F8-C81C-45CD-980E-BF199EF2070A}"/>
              </a:ext>
            </a:extLst>
          </p:cNvPr>
          <p:cNvGraphicFramePr>
            <a:graphicFrameLocks noGrp="1"/>
          </p:cNvGraphicFramePr>
          <p:nvPr>
            <p:extLst>
              <p:ext uri="{D42A27DB-BD31-4B8C-83A1-F6EECF244321}">
                <p14:modId xmlns:p14="http://schemas.microsoft.com/office/powerpoint/2010/main" val="405080608"/>
              </p:ext>
            </p:extLst>
          </p:nvPr>
        </p:nvGraphicFramePr>
        <p:xfrm>
          <a:off x="6685269" y="4443404"/>
          <a:ext cx="5405972" cy="1915474"/>
        </p:xfrm>
        <a:graphic>
          <a:graphicData uri="http://schemas.openxmlformats.org/drawingml/2006/table">
            <a:tbl>
              <a:tblPr firstCol="1">
                <a:effectLst>
                  <a:outerShdw blurRad="63500" sx="102000" sy="102000" algn="ctr" rotWithShape="0">
                    <a:prstClr val="black">
                      <a:alpha val="40000"/>
                    </a:prstClr>
                  </a:outerShdw>
                </a:effectLst>
                <a:tableStyleId>{8EC20E35-A176-4012-BC5E-935CFFF8708E}</a:tableStyleId>
              </a:tblPr>
              <a:tblGrid>
                <a:gridCol w="281193">
                  <a:extLst>
                    <a:ext uri="{9D8B030D-6E8A-4147-A177-3AD203B41FA5}">
                      <a16:colId xmlns:a16="http://schemas.microsoft.com/office/drawing/2014/main" val="3028478356"/>
                    </a:ext>
                  </a:extLst>
                </a:gridCol>
                <a:gridCol w="5124779">
                  <a:extLst>
                    <a:ext uri="{9D8B030D-6E8A-4147-A177-3AD203B41FA5}">
                      <a16:colId xmlns:a16="http://schemas.microsoft.com/office/drawing/2014/main" val="4274017517"/>
                    </a:ext>
                  </a:extLst>
                </a:gridCol>
              </a:tblGrid>
              <a:tr h="1915474">
                <a:tc>
                  <a:txBody>
                    <a:bodyPr/>
                    <a:lstStyle/>
                    <a:p>
                      <a:pPr algn="ctr" fontAlgn="base"/>
                      <a:r>
                        <a:rPr lang="en-ZA" sz="1100" dirty="0">
                          <a:solidFill>
                            <a:srgbClr val="5499DE"/>
                          </a:solidFill>
                          <a:effectLst/>
                        </a:rPr>
                        <a:t>1</a:t>
                      </a:r>
                    </a:p>
                    <a:p>
                      <a:pPr algn="ctr" fontAlgn="base"/>
                      <a:r>
                        <a:rPr lang="en-ZA" sz="1100" dirty="0">
                          <a:solidFill>
                            <a:srgbClr val="317CC5"/>
                          </a:solidFill>
                          <a:effectLst/>
                        </a:rPr>
                        <a:t>2</a:t>
                      </a:r>
                    </a:p>
                    <a:p>
                      <a:pPr algn="ctr" fontAlgn="base"/>
                      <a:r>
                        <a:rPr lang="en-ZA" sz="1100" dirty="0">
                          <a:solidFill>
                            <a:srgbClr val="5499DE"/>
                          </a:solidFill>
                          <a:effectLst/>
                        </a:rPr>
                        <a:t>3</a:t>
                      </a:r>
                    </a:p>
                    <a:p>
                      <a:pPr algn="ctr" fontAlgn="base"/>
                      <a:r>
                        <a:rPr lang="en-ZA" sz="1100" dirty="0">
                          <a:solidFill>
                            <a:srgbClr val="317CC5"/>
                          </a:solidFill>
                          <a:effectLst/>
                        </a:rPr>
                        <a:t>4</a:t>
                      </a:r>
                    </a:p>
                    <a:p>
                      <a:pPr algn="ctr" fontAlgn="base"/>
                      <a:r>
                        <a:rPr lang="en-ZA" sz="1100" dirty="0">
                          <a:solidFill>
                            <a:srgbClr val="5499DE"/>
                          </a:solidFill>
                          <a:effectLst/>
                        </a:rPr>
                        <a:t>5</a:t>
                      </a:r>
                    </a:p>
                    <a:p>
                      <a:pPr algn="ctr" fontAlgn="base"/>
                      <a:r>
                        <a:rPr lang="en-ZA" sz="1100" dirty="0">
                          <a:solidFill>
                            <a:srgbClr val="317CC5"/>
                          </a:solidFill>
                          <a:effectLst/>
                        </a:rPr>
                        <a:t>6</a:t>
                      </a:r>
                    </a:p>
                    <a:p>
                      <a:pPr algn="ctr" fontAlgn="base"/>
                      <a:r>
                        <a:rPr lang="en-ZA" sz="1100" dirty="0">
                          <a:solidFill>
                            <a:srgbClr val="5499DE"/>
                          </a:solidFill>
                          <a:effectLst/>
                        </a:rPr>
                        <a:t>7</a:t>
                      </a:r>
                    </a:p>
                    <a:p>
                      <a:pPr algn="ctr" fontAlgn="base"/>
                      <a:r>
                        <a:rPr lang="en-ZA" sz="1100" dirty="0">
                          <a:solidFill>
                            <a:srgbClr val="317CC5"/>
                          </a:solidFill>
                          <a:effectLst/>
                        </a:rPr>
                        <a:t>8</a:t>
                      </a:r>
                    </a:p>
                    <a:p>
                      <a:pPr algn="ctr" fontAlgn="base"/>
                      <a:r>
                        <a:rPr lang="en-ZA" sz="1100" dirty="0">
                          <a:solidFill>
                            <a:srgbClr val="5499DE"/>
                          </a:solidFill>
                          <a:effectLst/>
                        </a:rPr>
                        <a:t>9</a:t>
                      </a:r>
                    </a:p>
                    <a:p>
                      <a:pPr algn="ctr" fontAlgn="base"/>
                      <a:r>
                        <a:rPr lang="en-ZA" sz="1100" dirty="0">
                          <a:solidFill>
                            <a:srgbClr val="317CC5"/>
                          </a:solidFill>
                          <a:effectLst/>
                        </a:rPr>
                        <a:t>10</a:t>
                      </a:r>
                    </a:p>
                    <a:p>
                      <a:pPr algn="ctr" fontAlgn="base"/>
                      <a:r>
                        <a:rPr lang="en-ZA" sz="1100" dirty="0">
                          <a:solidFill>
                            <a:srgbClr val="5499DE"/>
                          </a:solidFill>
                          <a:effectLst/>
                        </a:rPr>
                        <a:t>11</a:t>
                      </a:r>
                      <a:endParaRPr lang="en-ZA" sz="1100" dirty="0">
                        <a:solidFill>
                          <a:srgbClr val="5499DE"/>
                        </a:solidFill>
                        <a:effectLst/>
                        <a:latin typeface="Cascadia Code" panose="020B0609020000020004" pitchFamily="49" charset="0"/>
                        <a:cs typeface="Cascadia Code" panose="020B0609020000020004" pitchFamily="49" charset="0"/>
                      </a:endParaRPr>
                    </a:p>
                  </a:txBody>
                  <a:tcPr marL="54453" marR="54453" marT="27227" marB="27227"/>
                </a:tc>
                <a:tc>
                  <a:txBody>
                    <a:bodyPr/>
                    <a:lstStyle/>
                    <a:p>
                      <a:pPr algn="l" fontAlgn="base"/>
                      <a:r>
                        <a:rPr lang="en-ZA" sz="1100" dirty="0">
                          <a:solidFill>
                            <a:srgbClr val="B85C00"/>
                          </a:solidFill>
                          <a:effectLst/>
                        </a:rPr>
                        <a:t># calculate power curves for varying sample and effect size</a:t>
                      </a:r>
                      <a:endParaRPr lang="en-ZA" sz="1100" dirty="0">
                        <a:solidFill>
                          <a:srgbClr val="000000"/>
                        </a:solidFill>
                        <a:effectLst/>
                      </a:endParaRPr>
                    </a:p>
                    <a:p>
                      <a:pPr algn="l" fontAlgn="base"/>
                      <a:r>
                        <a:rPr lang="en-ZA" sz="1100" dirty="0">
                          <a:solidFill>
                            <a:srgbClr val="004ED0"/>
                          </a:solidFill>
                          <a:effectLst/>
                        </a:rPr>
                        <a:t>from </a:t>
                      </a:r>
                      <a:r>
                        <a:rPr lang="en-ZA" sz="1100" dirty="0" err="1">
                          <a:solidFill>
                            <a:srgbClr val="004ED0"/>
                          </a:solidFill>
                          <a:effectLst/>
                        </a:rPr>
                        <a:t>numpy</a:t>
                      </a:r>
                      <a:r>
                        <a:rPr lang="en-ZA" sz="1100" dirty="0">
                          <a:solidFill>
                            <a:srgbClr val="004ED0"/>
                          </a:solidFill>
                          <a:effectLst/>
                        </a:rPr>
                        <a:t> import </a:t>
                      </a:r>
                      <a:r>
                        <a:rPr lang="en-ZA" sz="1100" dirty="0">
                          <a:solidFill>
                            <a:srgbClr val="800080"/>
                          </a:solidFill>
                          <a:effectLst/>
                        </a:rPr>
                        <a:t>array</a:t>
                      </a:r>
                      <a:endParaRPr lang="en-ZA" sz="1100" dirty="0">
                        <a:solidFill>
                          <a:srgbClr val="000000"/>
                        </a:solidFill>
                        <a:effectLst/>
                      </a:endParaRPr>
                    </a:p>
                    <a:p>
                      <a:pPr algn="l" fontAlgn="base"/>
                      <a:r>
                        <a:rPr lang="en-ZA" sz="1100" dirty="0">
                          <a:solidFill>
                            <a:srgbClr val="004ED0"/>
                          </a:solidFill>
                          <a:effectLst/>
                        </a:rPr>
                        <a:t>from matplotlib import </a:t>
                      </a:r>
                      <a:r>
                        <a:rPr lang="en-ZA" sz="1100" dirty="0" err="1">
                          <a:solidFill>
                            <a:srgbClr val="004ED0"/>
                          </a:solidFill>
                          <a:effectLst/>
                        </a:rPr>
                        <a:t>pyplot</a:t>
                      </a:r>
                      <a:r>
                        <a:rPr lang="en-ZA" sz="1100" dirty="0">
                          <a:solidFill>
                            <a:srgbClr val="004ED0"/>
                          </a:solidFill>
                          <a:effectLst/>
                        </a:rPr>
                        <a:t> as </a:t>
                      </a:r>
                      <a:r>
                        <a:rPr lang="en-ZA" sz="1100" dirty="0" err="1">
                          <a:solidFill>
                            <a:srgbClr val="004ED0"/>
                          </a:solidFill>
                          <a:effectLst/>
                        </a:rPr>
                        <a:t>plt</a:t>
                      </a:r>
                      <a:endParaRPr lang="en-ZA" sz="1100" dirty="0">
                        <a:solidFill>
                          <a:srgbClr val="000000"/>
                        </a:solidFill>
                        <a:effectLst/>
                      </a:endParaRPr>
                    </a:p>
                    <a:p>
                      <a:pPr algn="l" fontAlgn="base"/>
                      <a:r>
                        <a:rPr lang="en-ZA" sz="1100" dirty="0">
                          <a:solidFill>
                            <a:srgbClr val="004ED0"/>
                          </a:solidFill>
                          <a:effectLst/>
                        </a:rPr>
                        <a:t>from </a:t>
                      </a:r>
                      <a:r>
                        <a:rPr lang="en-ZA" sz="1100" dirty="0" err="1">
                          <a:solidFill>
                            <a:srgbClr val="002D7A"/>
                          </a:solidFill>
                          <a:effectLst/>
                        </a:rPr>
                        <a:t>statsmodels</a:t>
                      </a:r>
                      <a:r>
                        <a:rPr lang="en-ZA" sz="1100" dirty="0" err="1">
                          <a:solidFill>
                            <a:srgbClr val="333333"/>
                          </a:solidFill>
                          <a:effectLst/>
                        </a:rPr>
                        <a:t>.</a:t>
                      </a:r>
                      <a:r>
                        <a:rPr lang="en-ZA" sz="1100" dirty="0" err="1">
                          <a:solidFill>
                            <a:srgbClr val="002D7A"/>
                          </a:solidFill>
                          <a:effectLst/>
                        </a:rPr>
                        <a:t>stats</a:t>
                      </a:r>
                      <a:r>
                        <a:rPr lang="en-ZA" sz="1100" dirty="0" err="1">
                          <a:solidFill>
                            <a:srgbClr val="333333"/>
                          </a:solidFill>
                          <a:effectLst/>
                        </a:rPr>
                        <a:t>.</a:t>
                      </a:r>
                      <a:r>
                        <a:rPr lang="en-ZA" sz="1100" dirty="0" err="1">
                          <a:solidFill>
                            <a:srgbClr val="004ED0"/>
                          </a:solidFill>
                          <a:effectLst/>
                        </a:rPr>
                        <a:t>power</a:t>
                      </a:r>
                      <a:r>
                        <a:rPr lang="en-ZA" sz="1100" dirty="0">
                          <a:solidFill>
                            <a:srgbClr val="004ED0"/>
                          </a:solidFill>
                          <a:effectLst/>
                        </a:rPr>
                        <a:t> import </a:t>
                      </a:r>
                      <a:r>
                        <a:rPr lang="en-ZA" sz="1100" dirty="0" err="1">
                          <a:solidFill>
                            <a:srgbClr val="000000"/>
                          </a:solidFill>
                          <a:effectLst/>
                        </a:rPr>
                        <a:t>TTestIndPower</a:t>
                      </a:r>
                      <a:endParaRPr lang="en-ZA" sz="1100" dirty="0">
                        <a:solidFill>
                          <a:srgbClr val="000000"/>
                        </a:solidFill>
                        <a:effectLst/>
                      </a:endParaRPr>
                    </a:p>
                    <a:p>
                      <a:pPr algn="l" fontAlgn="base"/>
                      <a:r>
                        <a:rPr lang="en-ZA" sz="1100" dirty="0">
                          <a:solidFill>
                            <a:srgbClr val="B85C00"/>
                          </a:solidFill>
                          <a:effectLst/>
                        </a:rPr>
                        <a:t># parameters for power analysis</a:t>
                      </a:r>
                      <a:endParaRPr lang="en-ZA" sz="1100" dirty="0">
                        <a:solidFill>
                          <a:srgbClr val="000000"/>
                        </a:solidFill>
                        <a:effectLst/>
                      </a:endParaRPr>
                    </a:p>
                    <a:p>
                      <a:pPr algn="l" fontAlgn="base"/>
                      <a:r>
                        <a:rPr lang="en-ZA" sz="1100" dirty="0" err="1">
                          <a:solidFill>
                            <a:srgbClr val="002D7A"/>
                          </a:solidFill>
                          <a:effectLst/>
                        </a:rPr>
                        <a:t>effect_sizes</a:t>
                      </a:r>
                      <a:r>
                        <a:rPr lang="en-ZA" sz="1100" dirty="0">
                          <a:solidFill>
                            <a:srgbClr val="006FE0"/>
                          </a:solidFill>
                          <a:effectLst/>
                        </a:rPr>
                        <a:t> = </a:t>
                      </a:r>
                      <a:r>
                        <a:rPr lang="en-ZA" sz="1100" dirty="0">
                          <a:solidFill>
                            <a:srgbClr val="800080"/>
                          </a:solidFill>
                          <a:effectLst/>
                        </a:rPr>
                        <a:t>array</a:t>
                      </a:r>
                      <a:r>
                        <a:rPr lang="en-ZA" sz="1100" dirty="0">
                          <a:solidFill>
                            <a:srgbClr val="333333"/>
                          </a:solidFill>
                          <a:effectLst/>
                        </a:rPr>
                        <a:t>([</a:t>
                      </a:r>
                      <a:r>
                        <a:rPr lang="en-ZA" sz="1100" dirty="0">
                          <a:solidFill>
                            <a:srgbClr val="CE0000"/>
                          </a:solidFill>
                          <a:effectLst/>
                        </a:rPr>
                        <a:t>0.2</a:t>
                      </a:r>
                      <a:r>
                        <a:rPr lang="en-ZA" sz="1100" dirty="0">
                          <a:solidFill>
                            <a:srgbClr val="333333"/>
                          </a:solidFill>
                          <a:effectLst/>
                        </a:rPr>
                        <a:t>,</a:t>
                      </a:r>
                      <a:r>
                        <a:rPr lang="en-ZA" sz="1100" dirty="0">
                          <a:solidFill>
                            <a:srgbClr val="006FE0"/>
                          </a:solidFill>
                          <a:effectLst/>
                        </a:rPr>
                        <a:t> </a:t>
                      </a:r>
                      <a:r>
                        <a:rPr lang="en-ZA" sz="1100" dirty="0">
                          <a:solidFill>
                            <a:srgbClr val="CE0000"/>
                          </a:solidFill>
                          <a:effectLst/>
                        </a:rPr>
                        <a:t>0.5</a:t>
                      </a:r>
                      <a:r>
                        <a:rPr lang="en-ZA" sz="1100" dirty="0">
                          <a:solidFill>
                            <a:srgbClr val="333333"/>
                          </a:solidFill>
                          <a:effectLst/>
                        </a:rPr>
                        <a:t>,</a:t>
                      </a:r>
                      <a:r>
                        <a:rPr lang="en-ZA" sz="1100" dirty="0">
                          <a:solidFill>
                            <a:srgbClr val="006FE0"/>
                          </a:solidFill>
                          <a:effectLst/>
                        </a:rPr>
                        <a:t> </a:t>
                      </a:r>
                      <a:r>
                        <a:rPr lang="en-ZA" sz="1100" dirty="0">
                          <a:solidFill>
                            <a:srgbClr val="CE0000"/>
                          </a:solidFill>
                          <a:effectLst/>
                        </a:rPr>
                        <a:t>0.8</a:t>
                      </a:r>
                      <a:r>
                        <a:rPr lang="en-ZA" sz="1100" dirty="0">
                          <a:solidFill>
                            <a:srgbClr val="333333"/>
                          </a:solidFill>
                          <a:effectLst/>
                        </a:rPr>
                        <a:t>])</a:t>
                      </a:r>
                      <a:endParaRPr lang="en-ZA" sz="1100" dirty="0">
                        <a:solidFill>
                          <a:srgbClr val="000000"/>
                        </a:solidFill>
                        <a:effectLst/>
                      </a:endParaRPr>
                    </a:p>
                    <a:p>
                      <a:pPr algn="l" fontAlgn="base"/>
                      <a:r>
                        <a:rPr lang="en-ZA" sz="1100" dirty="0" err="1">
                          <a:solidFill>
                            <a:srgbClr val="002D7A"/>
                          </a:solidFill>
                          <a:effectLst/>
                        </a:rPr>
                        <a:t>sample_sizes</a:t>
                      </a:r>
                      <a:r>
                        <a:rPr lang="en-ZA" sz="1100" dirty="0">
                          <a:solidFill>
                            <a:srgbClr val="006FE0"/>
                          </a:solidFill>
                          <a:effectLst/>
                        </a:rPr>
                        <a:t> = </a:t>
                      </a:r>
                      <a:r>
                        <a:rPr lang="en-ZA" sz="1100" dirty="0">
                          <a:solidFill>
                            <a:srgbClr val="800080"/>
                          </a:solidFill>
                          <a:effectLst/>
                        </a:rPr>
                        <a:t>array</a:t>
                      </a:r>
                      <a:r>
                        <a:rPr lang="en-ZA" sz="1100" dirty="0">
                          <a:solidFill>
                            <a:srgbClr val="333333"/>
                          </a:solidFill>
                          <a:effectLst/>
                        </a:rPr>
                        <a:t>(</a:t>
                      </a:r>
                      <a:r>
                        <a:rPr lang="en-ZA" sz="1100" dirty="0">
                          <a:solidFill>
                            <a:srgbClr val="004ED0"/>
                          </a:solidFill>
                          <a:effectLst/>
                        </a:rPr>
                        <a:t>range</a:t>
                      </a:r>
                      <a:r>
                        <a:rPr lang="en-ZA" sz="1100" dirty="0">
                          <a:solidFill>
                            <a:srgbClr val="333333"/>
                          </a:solidFill>
                          <a:effectLst/>
                        </a:rPr>
                        <a:t>(</a:t>
                      </a:r>
                      <a:r>
                        <a:rPr lang="en-ZA" sz="1100" dirty="0">
                          <a:solidFill>
                            <a:srgbClr val="CE0000"/>
                          </a:solidFill>
                          <a:effectLst/>
                        </a:rPr>
                        <a:t>5</a:t>
                      </a:r>
                      <a:r>
                        <a:rPr lang="en-ZA" sz="1100" dirty="0">
                          <a:solidFill>
                            <a:srgbClr val="333333"/>
                          </a:solidFill>
                          <a:effectLst/>
                        </a:rPr>
                        <a:t>,</a:t>
                      </a:r>
                      <a:r>
                        <a:rPr lang="en-ZA" sz="1100" dirty="0">
                          <a:solidFill>
                            <a:srgbClr val="006FE0"/>
                          </a:solidFill>
                          <a:effectLst/>
                        </a:rPr>
                        <a:t> </a:t>
                      </a:r>
                      <a:r>
                        <a:rPr lang="en-ZA" sz="1100" dirty="0">
                          <a:solidFill>
                            <a:srgbClr val="CE0000"/>
                          </a:solidFill>
                          <a:effectLst/>
                        </a:rPr>
                        <a:t>100</a:t>
                      </a:r>
                      <a:r>
                        <a:rPr lang="en-ZA" sz="1100" dirty="0">
                          <a:solidFill>
                            <a:srgbClr val="333333"/>
                          </a:solidFill>
                          <a:effectLst/>
                        </a:rPr>
                        <a:t>))</a:t>
                      </a:r>
                      <a:endParaRPr lang="en-ZA" sz="1100" dirty="0">
                        <a:solidFill>
                          <a:srgbClr val="000000"/>
                        </a:solidFill>
                        <a:effectLst/>
                      </a:endParaRPr>
                    </a:p>
                    <a:p>
                      <a:pPr algn="l" fontAlgn="base"/>
                      <a:r>
                        <a:rPr lang="en-ZA" sz="1100" dirty="0">
                          <a:solidFill>
                            <a:srgbClr val="B85C00"/>
                          </a:solidFill>
                          <a:effectLst/>
                        </a:rPr>
                        <a:t># calculate power curves from multiple power analyses</a:t>
                      </a:r>
                      <a:endParaRPr lang="en-ZA" sz="1100" dirty="0">
                        <a:solidFill>
                          <a:srgbClr val="000000"/>
                        </a:solidFill>
                        <a:effectLst/>
                      </a:endParaRPr>
                    </a:p>
                    <a:p>
                      <a:pPr algn="l" fontAlgn="base"/>
                      <a:r>
                        <a:rPr lang="en-ZA" sz="1100" dirty="0">
                          <a:solidFill>
                            <a:srgbClr val="002D7A"/>
                          </a:solidFill>
                          <a:effectLst/>
                        </a:rPr>
                        <a:t>analysis</a:t>
                      </a:r>
                      <a:r>
                        <a:rPr lang="en-ZA" sz="1100" dirty="0">
                          <a:solidFill>
                            <a:srgbClr val="006FE0"/>
                          </a:solidFill>
                          <a:effectLst/>
                        </a:rPr>
                        <a:t> = </a:t>
                      </a:r>
                      <a:r>
                        <a:rPr lang="en-ZA" sz="1100" dirty="0" err="1">
                          <a:solidFill>
                            <a:srgbClr val="004ED0"/>
                          </a:solidFill>
                          <a:effectLst/>
                        </a:rPr>
                        <a:t>TTestIndPower</a:t>
                      </a:r>
                      <a:r>
                        <a:rPr lang="en-ZA" sz="1100" dirty="0">
                          <a:solidFill>
                            <a:srgbClr val="333333"/>
                          </a:solidFill>
                          <a:effectLst/>
                        </a:rPr>
                        <a:t>()</a:t>
                      </a:r>
                      <a:endParaRPr lang="en-ZA" sz="1100" dirty="0">
                        <a:solidFill>
                          <a:srgbClr val="000000"/>
                        </a:solidFill>
                        <a:effectLst/>
                      </a:endParaRPr>
                    </a:p>
                    <a:p>
                      <a:pPr algn="l" fontAlgn="base"/>
                      <a:r>
                        <a:rPr lang="en-ZA" sz="1100" dirty="0" err="1">
                          <a:solidFill>
                            <a:srgbClr val="002D7A"/>
                          </a:solidFill>
                          <a:effectLst/>
                        </a:rPr>
                        <a:t>analysis</a:t>
                      </a:r>
                      <a:r>
                        <a:rPr lang="en-ZA" sz="1100" dirty="0" err="1">
                          <a:solidFill>
                            <a:srgbClr val="333333"/>
                          </a:solidFill>
                          <a:effectLst/>
                        </a:rPr>
                        <a:t>.</a:t>
                      </a:r>
                      <a:r>
                        <a:rPr lang="en-ZA" sz="1100" dirty="0" err="1">
                          <a:solidFill>
                            <a:srgbClr val="004ED0"/>
                          </a:solidFill>
                          <a:effectLst/>
                        </a:rPr>
                        <a:t>plot_power</a:t>
                      </a:r>
                      <a:r>
                        <a:rPr lang="en-ZA" sz="1100" dirty="0">
                          <a:solidFill>
                            <a:srgbClr val="333333"/>
                          </a:solidFill>
                          <a:effectLst/>
                        </a:rPr>
                        <a:t>(</a:t>
                      </a:r>
                      <a:r>
                        <a:rPr lang="en-ZA" sz="1100" dirty="0" err="1">
                          <a:solidFill>
                            <a:srgbClr val="002D7A"/>
                          </a:solidFill>
                          <a:effectLst/>
                        </a:rPr>
                        <a:t>dep_var</a:t>
                      </a:r>
                      <a:r>
                        <a:rPr lang="en-ZA" sz="1100" dirty="0">
                          <a:solidFill>
                            <a:srgbClr val="006FE0"/>
                          </a:solidFill>
                          <a:effectLst/>
                        </a:rPr>
                        <a:t>=</a:t>
                      </a:r>
                      <a:r>
                        <a:rPr lang="en-ZA" sz="1100" dirty="0">
                          <a:solidFill>
                            <a:srgbClr val="008000"/>
                          </a:solidFill>
                          <a:effectLst/>
                        </a:rPr>
                        <a:t>'nobs'</a:t>
                      </a:r>
                      <a:r>
                        <a:rPr lang="en-ZA" sz="1100" dirty="0">
                          <a:solidFill>
                            <a:srgbClr val="333333"/>
                          </a:solidFill>
                          <a:effectLst/>
                        </a:rPr>
                        <a:t>,</a:t>
                      </a:r>
                      <a:r>
                        <a:rPr lang="en-ZA" sz="1100" dirty="0">
                          <a:solidFill>
                            <a:srgbClr val="006FE0"/>
                          </a:solidFill>
                          <a:effectLst/>
                        </a:rPr>
                        <a:t> </a:t>
                      </a:r>
                      <a:r>
                        <a:rPr lang="en-ZA" sz="1100" dirty="0">
                          <a:solidFill>
                            <a:srgbClr val="002D7A"/>
                          </a:solidFill>
                          <a:effectLst/>
                        </a:rPr>
                        <a:t>nobs</a:t>
                      </a:r>
                      <a:r>
                        <a:rPr lang="en-ZA" sz="1100" dirty="0">
                          <a:solidFill>
                            <a:srgbClr val="006FE0"/>
                          </a:solidFill>
                          <a:effectLst/>
                        </a:rPr>
                        <a:t>=</a:t>
                      </a:r>
                      <a:r>
                        <a:rPr lang="en-ZA" sz="1100" dirty="0" err="1">
                          <a:solidFill>
                            <a:srgbClr val="002D7A"/>
                          </a:solidFill>
                          <a:effectLst/>
                        </a:rPr>
                        <a:t>sample_sizes</a:t>
                      </a:r>
                      <a:r>
                        <a:rPr lang="en-ZA" sz="1100" dirty="0">
                          <a:solidFill>
                            <a:srgbClr val="333333"/>
                          </a:solidFill>
                          <a:effectLst/>
                        </a:rPr>
                        <a:t>,</a:t>
                      </a:r>
                      <a:r>
                        <a:rPr lang="en-ZA" sz="1100" dirty="0">
                          <a:solidFill>
                            <a:srgbClr val="006FE0"/>
                          </a:solidFill>
                          <a:effectLst/>
                        </a:rPr>
                        <a:t> </a:t>
                      </a:r>
                      <a:r>
                        <a:rPr lang="en-ZA" sz="1100" dirty="0" err="1">
                          <a:solidFill>
                            <a:srgbClr val="002D7A"/>
                          </a:solidFill>
                          <a:effectLst/>
                        </a:rPr>
                        <a:t>effect_size</a:t>
                      </a:r>
                      <a:r>
                        <a:rPr lang="en-ZA" sz="1100" dirty="0">
                          <a:solidFill>
                            <a:srgbClr val="006FE0"/>
                          </a:solidFill>
                          <a:effectLst/>
                        </a:rPr>
                        <a:t>=</a:t>
                      </a:r>
                      <a:r>
                        <a:rPr lang="en-ZA" sz="1100" dirty="0" err="1">
                          <a:solidFill>
                            <a:srgbClr val="002D7A"/>
                          </a:solidFill>
                          <a:effectLst/>
                        </a:rPr>
                        <a:t>effect_sizes</a:t>
                      </a:r>
                      <a:r>
                        <a:rPr lang="en-ZA" sz="1100" dirty="0">
                          <a:solidFill>
                            <a:srgbClr val="333333"/>
                          </a:solidFill>
                          <a:effectLst/>
                        </a:rPr>
                        <a:t>)</a:t>
                      </a:r>
                      <a:endParaRPr lang="en-ZA" sz="1100" dirty="0">
                        <a:solidFill>
                          <a:srgbClr val="000000"/>
                        </a:solidFill>
                        <a:effectLst/>
                      </a:endParaRPr>
                    </a:p>
                    <a:p>
                      <a:pPr algn="l" fontAlgn="base"/>
                      <a:r>
                        <a:rPr lang="en-ZA" sz="1100" dirty="0" err="1">
                          <a:solidFill>
                            <a:srgbClr val="002D7A"/>
                          </a:solidFill>
                          <a:effectLst/>
                        </a:rPr>
                        <a:t>plt</a:t>
                      </a:r>
                      <a:r>
                        <a:rPr lang="en-ZA" sz="1100" dirty="0" err="1">
                          <a:solidFill>
                            <a:srgbClr val="333333"/>
                          </a:solidFill>
                          <a:effectLst/>
                        </a:rPr>
                        <a:t>.</a:t>
                      </a:r>
                      <a:r>
                        <a:rPr lang="en-ZA" sz="1100" dirty="0" err="1">
                          <a:solidFill>
                            <a:srgbClr val="004ED0"/>
                          </a:solidFill>
                          <a:effectLst/>
                        </a:rPr>
                        <a:t>show</a:t>
                      </a:r>
                      <a:r>
                        <a:rPr lang="en-ZA" sz="1100" dirty="0">
                          <a:solidFill>
                            <a:srgbClr val="333333"/>
                          </a:solidFill>
                          <a:effectLst/>
                        </a:rPr>
                        <a:t>()</a:t>
                      </a:r>
                      <a:endParaRPr lang="en-ZA" sz="1100" dirty="0">
                        <a:solidFill>
                          <a:srgbClr val="000000"/>
                        </a:solidFill>
                        <a:effectLst/>
                        <a:latin typeface="Cascadia Code" panose="020B0609020000020004" pitchFamily="49" charset="0"/>
                        <a:cs typeface="Cascadia Code" panose="020B0609020000020004" pitchFamily="49" charset="0"/>
                      </a:endParaRPr>
                    </a:p>
                  </a:txBody>
                  <a:tcPr marL="54453" marR="54453" marT="27227" marB="27227"/>
                </a:tc>
                <a:extLst>
                  <a:ext uri="{0D108BD9-81ED-4DB2-BD59-A6C34878D82A}">
                    <a16:rowId xmlns:a16="http://schemas.microsoft.com/office/drawing/2014/main" val="3780906236"/>
                  </a:ext>
                </a:extLst>
              </a:tr>
            </a:tbl>
          </a:graphicData>
        </a:graphic>
      </p:graphicFrame>
      <p:sp>
        <p:nvSpPr>
          <p:cNvPr id="9" name="Rectangle 5">
            <a:extLst>
              <a:ext uri="{FF2B5EF4-FFF2-40B4-BE49-F238E27FC236}">
                <a16:creationId xmlns:a16="http://schemas.microsoft.com/office/drawing/2014/main" id="{0AF13CFB-8DCE-483A-982D-B3348364A70D}"/>
              </a:ext>
            </a:extLst>
          </p:cNvPr>
          <p:cNvSpPr>
            <a:spLocks noChangeArrowheads="1"/>
          </p:cNvSpPr>
          <p:nvPr/>
        </p:nvSpPr>
        <p:spPr bwMode="auto">
          <a:xfrm>
            <a:off x="5037138" y="1774825"/>
            <a:ext cx="76200" cy="0"/>
          </a:xfrm>
          <a:prstGeom prst="rect">
            <a:avLst/>
          </a:prstGeom>
          <a:solidFill>
            <a:srgbClr val="BCBCB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FFFFFF"/>
                </a:solidFill>
                <a:effectLst/>
                <a:latin typeface="inherit"/>
              </a:rPr>
            </a:br>
            <a:endParaRPr kumimoji="0" lang="en-US" altLang="en-US" sz="900" b="0" i="0" u="none" strike="noStrike" cap="none" normalizeH="0" baseline="0">
              <a:ln>
                <a:noFill/>
              </a:ln>
              <a:solidFill>
                <a:srgbClr val="FFFFFF"/>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86590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ingle cigarette stick with ashes stick">
            <a:extLst>
              <a:ext uri="{FF2B5EF4-FFF2-40B4-BE49-F238E27FC236}">
                <a16:creationId xmlns:a16="http://schemas.microsoft.com/office/drawing/2014/main" id="{AF2597B4-6EC8-4FF6-8731-55A3D901A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63" r="22901"/>
          <a:stretch/>
        </p:blipFill>
        <p:spPr bwMode="auto">
          <a:xfrm>
            <a:off x="6591300" y="-41836"/>
            <a:ext cx="5600700" cy="6899836"/>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23</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Central tendencies</a:t>
            </a:r>
          </a:p>
          <a:p>
            <a:r>
              <a:rPr lang="en-ZA" dirty="0"/>
              <a:t>Standard deviation vs confidence interval</a:t>
            </a:r>
          </a:p>
          <a:p>
            <a:r>
              <a:rPr lang="en-US" sz="1800" b="1" i="0" dirty="0">
                <a:effectLst/>
                <a:latin typeface="+mn-lt"/>
              </a:rPr>
              <a:t>What do you want to show?</a:t>
            </a:r>
          </a:p>
          <a:p>
            <a:r>
              <a:rPr lang="en-US" sz="1800" dirty="0">
                <a:latin typeface="+mn-lt"/>
              </a:rPr>
              <a:t>What is important about your data?</a:t>
            </a:r>
            <a:endParaRPr lang="en-ZA" sz="1800" dirty="0"/>
          </a:p>
        </p:txBody>
      </p:sp>
      <p:pic>
        <p:nvPicPr>
          <p:cNvPr id="13318" name="Picture 6">
            <a:extLst>
              <a:ext uri="{FF2B5EF4-FFF2-40B4-BE49-F238E27FC236}">
                <a16:creationId xmlns:a16="http://schemas.microsoft.com/office/drawing/2014/main" id="{2CA3A3DD-0451-4EBB-A256-9767FB0D4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994" y="139974"/>
            <a:ext cx="5175250" cy="337798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4C609E3-6E52-453A-9F79-FA48B831A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994" y="3676711"/>
            <a:ext cx="5175250" cy="282220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6EB2310D-55E9-45EB-9725-979181954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2971" y="139974"/>
            <a:ext cx="3608830" cy="6477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758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ngle cigarette stick with ashes stick">
            <a:extLst>
              <a:ext uri="{FF2B5EF4-FFF2-40B4-BE49-F238E27FC236}">
                <a16:creationId xmlns:a16="http://schemas.microsoft.com/office/drawing/2014/main" id="{C360FEE3-6553-457D-8F6A-8A7D1A6F0F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63" r="22901"/>
          <a:stretch/>
        </p:blipFill>
        <p:spPr bwMode="auto">
          <a:xfrm>
            <a:off x="6591300" y="-41836"/>
            <a:ext cx="5600700" cy="6899836"/>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24</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Central tendencies</a:t>
            </a:r>
          </a:p>
          <a:p>
            <a:r>
              <a:rPr lang="en-ZA" dirty="0"/>
              <a:t>Standard deviation vs confidence interval</a:t>
            </a:r>
          </a:p>
          <a:p>
            <a:r>
              <a:rPr lang="en-US" sz="1800" b="1" i="0" dirty="0">
                <a:effectLst/>
                <a:latin typeface="+mn-lt"/>
              </a:rPr>
              <a:t>What do you want to show?</a:t>
            </a:r>
          </a:p>
          <a:p>
            <a:r>
              <a:rPr lang="en-US" sz="1800" dirty="0">
                <a:latin typeface="+mn-lt"/>
              </a:rPr>
              <a:t>What is important about your data?</a:t>
            </a:r>
            <a:endParaRPr lang="en-ZA" sz="1800" dirty="0"/>
          </a:p>
        </p:txBody>
      </p:sp>
      <p:pic>
        <p:nvPicPr>
          <p:cNvPr id="13318" name="Picture 6">
            <a:extLst>
              <a:ext uri="{FF2B5EF4-FFF2-40B4-BE49-F238E27FC236}">
                <a16:creationId xmlns:a16="http://schemas.microsoft.com/office/drawing/2014/main" id="{2CA3A3DD-0451-4EBB-A256-9767FB0D4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4344" y="139974"/>
            <a:ext cx="5175250" cy="337798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4C609E3-6E52-453A-9F79-FA48B831A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4344" y="3676711"/>
            <a:ext cx="5175250" cy="282220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AC5436A9-B196-4AAB-954D-BDF1111D3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4271" y="139974"/>
            <a:ext cx="3608830" cy="6477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23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25</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4586288" cy="2797000"/>
          </a:xfrm>
        </p:spPr>
        <p:txBody>
          <a:bodyPr/>
          <a:lstStyle/>
          <a:p>
            <a:r>
              <a:rPr lang="en-ZA" dirty="0"/>
              <a:t>Figure structure</a:t>
            </a:r>
          </a:p>
          <a:p>
            <a:r>
              <a:rPr lang="en-US" sz="1800" i="0" dirty="0">
                <a:effectLst/>
                <a:latin typeface="+mn-lt"/>
              </a:rPr>
              <a:t>Figure 8. Avoid sending mixed messages—why the figure structure should match the study design and statistical analysis. </a:t>
            </a:r>
          </a:p>
        </p:txBody>
      </p:sp>
      <p:pic>
        <p:nvPicPr>
          <p:cNvPr id="7" name="Picture 6" descr="Chart, box and whisker chart&#10;&#10;Description automatically generated">
            <a:extLst>
              <a:ext uri="{FF2B5EF4-FFF2-40B4-BE49-F238E27FC236}">
                <a16:creationId xmlns:a16="http://schemas.microsoft.com/office/drawing/2014/main" id="{4910A4F3-F3DB-4886-8515-C92B13E7FF6F}"/>
              </a:ext>
            </a:extLst>
          </p:cNvPr>
          <p:cNvPicPr>
            <a:picLocks noChangeAspect="1"/>
          </p:cNvPicPr>
          <p:nvPr/>
        </p:nvPicPr>
        <p:blipFill>
          <a:blip r:embed="rId3"/>
          <a:stretch>
            <a:fillRect/>
          </a:stretch>
        </p:blipFill>
        <p:spPr>
          <a:xfrm>
            <a:off x="7175500" y="220890"/>
            <a:ext cx="4238626" cy="64162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23124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330D43D-54F9-45C8-8C36-1B9D1DD0A96A}"/>
              </a:ext>
            </a:extLst>
          </p:cNvPr>
          <p:cNvSpPr>
            <a:spLocks noGrp="1"/>
          </p:cNvSpPr>
          <p:nvPr>
            <p:ph type="title"/>
          </p:nvPr>
        </p:nvSpPr>
        <p:spPr/>
        <p:txBody>
          <a:bodyPr/>
          <a:lstStyle/>
          <a:p>
            <a:r>
              <a:rPr lang="en-ZA" dirty="0"/>
              <a:t>Mixed messages</a:t>
            </a:r>
          </a:p>
        </p:txBody>
      </p:sp>
      <p:sp>
        <p:nvSpPr>
          <p:cNvPr id="4" name="Date Placeholder 3">
            <a:extLst>
              <a:ext uri="{FF2B5EF4-FFF2-40B4-BE49-F238E27FC236}">
                <a16:creationId xmlns:a16="http://schemas.microsoft.com/office/drawing/2014/main" id="{0B184660-E2EC-48B5-8A9F-21DAC07CAE45}"/>
              </a:ext>
            </a:extLst>
          </p:cNvPr>
          <p:cNvSpPr>
            <a:spLocks noGrp="1"/>
          </p:cNvSpPr>
          <p:nvPr>
            <p:ph type="dt" sz="half" idx="10"/>
          </p:nvPr>
        </p:nvSpPr>
        <p:spPr/>
        <p:txBody>
          <a:bodyPr/>
          <a:lstStyle/>
          <a:p>
            <a:fld id="{4E71CB7B-9C07-4A0C-9680-076A6FD73F2A}" type="datetime1">
              <a:rPr lang="en-ZA" noProof="0" smtClean="0"/>
              <a:t>2020/12/07</a:t>
            </a:fld>
            <a:endParaRPr lang="en-US" noProof="0" dirty="0"/>
          </a:p>
        </p:txBody>
      </p:sp>
      <p:sp>
        <p:nvSpPr>
          <p:cNvPr id="5" name="Footer Placeholder 4">
            <a:extLst>
              <a:ext uri="{FF2B5EF4-FFF2-40B4-BE49-F238E27FC236}">
                <a16:creationId xmlns:a16="http://schemas.microsoft.com/office/drawing/2014/main" id="{7136C18F-BB97-4672-A854-DE21207CC754}"/>
              </a:ext>
            </a:extLst>
          </p:cNvPr>
          <p:cNvSpPr>
            <a:spLocks noGrp="1"/>
          </p:cNvSpPr>
          <p:nvPr>
            <p:ph type="ftr" sz="quarter" idx="11"/>
          </p:nvPr>
        </p:nvSpPr>
        <p:spPr/>
        <p:txBody>
          <a:bodyPr/>
          <a:lstStyle/>
          <a:p>
            <a:r>
              <a:rPr lang="en-US" noProof="0"/>
              <a:t>@ChrisCurrin</a:t>
            </a:r>
            <a:endParaRPr lang="en-US" noProof="0" dirty="0"/>
          </a:p>
        </p:txBody>
      </p:sp>
      <p:sp>
        <p:nvSpPr>
          <p:cNvPr id="6" name="Slide Number Placeholder 5">
            <a:extLst>
              <a:ext uri="{FF2B5EF4-FFF2-40B4-BE49-F238E27FC236}">
                <a16:creationId xmlns:a16="http://schemas.microsoft.com/office/drawing/2014/main" id="{A737CAE4-2CBF-4B90-A9B2-7FAF3CC25FFD}"/>
              </a:ext>
            </a:extLst>
          </p:cNvPr>
          <p:cNvSpPr>
            <a:spLocks noGrp="1"/>
          </p:cNvSpPr>
          <p:nvPr>
            <p:ph type="sldNum" sz="quarter" idx="12"/>
          </p:nvPr>
        </p:nvSpPr>
        <p:spPr/>
        <p:txBody>
          <a:bodyPr/>
          <a:lstStyle/>
          <a:p>
            <a:fld id="{4950F5D8-22E1-4015-8661-E5B1FD28C2DE}" type="slidenum">
              <a:rPr lang="en-US" noProof="0" smtClean="0"/>
              <a:t>26</a:t>
            </a:fld>
            <a:endParaRPr lang="en-US" noProof="0" dirty="0"/>
          </a:p>
        </p:txBody>
      </p:sp>
      <p:sp>
        <p:nvSpPr>
          <p:cNvPr id="10" name="Text Placeholder 9">
            <a:extLst>
              <a:ext uri="{FF2B5EF4-FFF2-40B4-BE49-F238E27FC236}">
                <a16:creationId xmlns:a16="http://schemas.microsoft.com/office/drawing/2014/main" id="{4A5B7668-B605-486F-B77A-8EFC4EC3061C}"/>
              </a:ext>
            </a:extLst>
          </p:cNvPr>
          <p:cNvSpPr>
            <a:spLocks noGrp="1"/>
          </p:cNvSpPr>
          <p:nvPr>
            <p:ph type="body" sz="quarter" idx="15"/>
          </p:nvPr>
        </p:nvSpPr>
        <p:spPr>
          <a:xfrm>
            <a:off x="825335" y="3132086"/>
            <a:ext cx="3930815" cy="2797000"/>
          </a:xfrm>
        </p:spPr>
        <p:txBody>
          <a:bodyPr/>
          <a:lstStyle/>
          <a:p>
            <a:r>
              <a:rPr lang="en-ZA" dirty="0"/>
              <a:t>Figure structure</a:t>
            </a:r>
          </a:p>
          <a:p>
            <a:r>
              <a:rPr lang="en-US" sz="1800" i="0" dirty="0">
                <a:effectLst/>
                <a:latin typeface="+mn-lt"/>
              </a:rPr>
              <a:t>Figure 8. Avoid sending mixed messages—why the figure structure should match the study design and statistical analysis. </a:t>
            </a:r>
          </a:p>
        </p:txBody>
      </p:sp>
      <p:pic>
        <p:nvPicPr>
          <p:cNvPr id="7" name="Picture 6">
            <a:extLst>
              <a:ext uri="{FF2B5EF4-FFF2-40B4-BE49-F238E27FC236}">
                <a16:creationId xmlns:a16="http://schemas.microsoft.com/office/drawing/2014/main" id="{4910A4F3-F3DB-4886-8515-C92B13E7FF6F}"/>
              </a:ext>
            </a:extLst>
          </p:cNvPr>
          <p:cNvPicPr>
            <a:picLocks noChangeAspect="1"/>
          </p:cNvPicPr>
          <p:nvPr/>
        </p:nvPicPr>
        <p:blipFill>
          <a:blip r:embed="rId3"/>
          <a:srcRect/>
          <a:stretch/>
        </p:blipFill>
        <p:spPr>
          <a:xfrm>
            <a:off x="4806950" y="218935"/>
            <a:ext cx="7261226" cy="64201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2785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1BD0-74CC-4C57-83FF-66D9D1584C1D}"/>
              </a:ext>
            </a:extLst>
          </p:cNvPr>
          <p:cNvSpPr>
            <a:spLocks noGrp="1"/>
          </p:cNvSpPr>
          <p:nvPr>
            <p:ph type="title"/>
          </p:nvPr>
        </p:nvSpPr>
        <p:spPr>
          <a:xfrm>
            <a:off x="3467100" y="5109321"/>
            <a:ext cx="5257800" cy="1032302"/>
          </a:xfrm>
        </p:spPr>
        <p:txBody>
          <a:bodyPr>
            <a:normAutofit/>
          </a:bodyPr>
          <a:lstStyle/>
          <a:p>
            <a:r>
              <a:rPr lang="en-US" dirty="0"/>
              <a:t>Resources and more examples</a:t>
            </a:r>
          </a:p>
        </p:txBody>
      </p:sp>
      <p:sp>
        <p:nvSpPr>
          <p:cNvPr id="5" name="Slide Number Placeholder 4">
            <a:extLst>
              <a:ext uri="{FF2B5EF4-FFF2-40B4-BE49-F238E27FC236}">
                <a16:creationId xmlns:a16="http://schemas.microsoft.com/office/drawing/2014/main" id="{7D387B3B-9EFB-4C33-8804-98CD961AA356}"/>
              </a:ext>
            </a:extLst>
          </p:cNvPr>
          <p:cNvSpPr>
            <a:spLocks noGrp="1"/>
          </p:cNvSpPr>
          <p:nvPr>
            <p:ph type="sldNum" sz="quarter" idx="12"/>
          </p:nvPr>
        </p:nvSpPr>
        <p:spPr/>
        <p:txBody>
          <a:bodyPr/>
          <a:lstStyle/>
          <a:p>
            <a:fld id="{4950F5D8-22E1-4015-8661-E5B1FD28C2DE}" type="slidenum">
              <a:rPr lang="en-US" smtClean="0"/>
              <a:pPr/>
              <a:t>27</a:t>
            </a:fld>
            <a:endParaRPr lang="en-US" dirty="0"/>
          </a:p>
        </p:txBody>
      </p:sp>
      <p:sp>
        <p:nvSpPr>
          <p:cNvPr id="3" name="Date Placeholder 2">
            <a:extLst>
              <a:ext uri="{FF2B5EF4-FFF2-40B4-BE49-F238E27FC236}">
                <a16:creationId xmlns:a16="http://schemas.microsoft.com/office/drawing/2014/main" id="{8CA2FB46-A9C1-4C9C-B6AD-FD1F4FE2A63B}"/>
              </a:ext>
            </a:extLst>
          </p:cNvPr>
          <p:cNvSpPr>
            <a:spLocks noGrp="1"/>
          </p:cNvSpPr>
          <p:nvPr>
            <p:ph type="dt" sz="half" idx="10"/>
          </p:nvPr>
        </p:nvSpPr>
        <p:spPr/>
        <p:txBody>
          <a:bodyPr/>
          <a:lstStyle/>
          <a:p>
            <a:fld id="{A0566091-1E34-43A4-B6F9-56EBF078449E}" type="datetime1">
              <a:rPr lang="en-ZA" smtClean="0"/>
              <a:t>2020/12/07</a:t>
            </a:fld>
            <a:endParaRPr lang="en-US" dirty="0"/>
          </a:p>
        </p:txBody>
      </p:sp>
      <p:sp>
        <p:nvSpPr>
          <p:cNvPr id="4" name="Footer Placeholder 3">
            <a:extLst>
              <a:ext uri="{FF2B5EF4-FFF2-40B4-BE49-F238E27FC236}">
                <a16:creationId xmlns:a16="http://schemas.microsoft.com/office/drawing/2014/main" id="{04079324-F916-44FA-9903-1280D0A6D781}"/>
              </a:ext>
            </a:extLst>
          </p:cNvPr>
          <p:cNvSpPr>
            <a:spLocks noGrp="1"/>
          </p:cNvSpPr>
          <p:nvPr>
            <p:ph type="ftr" sz="quarter" idx="11"/>
          </p:nvPr>
        </p:nvSpPr>
        <p:spPr/>
        <p:txBody>
          <a:bodyPr/>
          <a:lstStyle/>
          <a:p>
            <a:r>
              <a:rPr lang="en-US"/>
              <a:t>@ChrisCurrin</a:t>
            </a:r>
            <a:endParaRPr lang="en-US" dirty="0"/>
          </a:p>
        </p:txBody>
      </p:sp>
      <p:pic>
        <p:nvPicPr>
          <p:cNvPr id="15" name="Picture 14">
            <a:extLst>
              <a:ext uri="{FF2B5EF4-FFF2-40B4-BE49-F238E27FC236}">
                <a16:creationId xmlns:a16="http://schemas.microsoft.com/office/drawing/2014/main" id="{247D7CEA-BC1C-4EA9-B433-54B1D0EFF1FA}"/>
              </a:ext>
            </a:extLst>
          </p:cNvPr>
          <p:cNvPicPr>
            <a:picLocks noChangeAspect="1"/>
          </p:cNvPicPr>
          <p:nvPr/>
        </p:nvPicPr>
        <p:blipFill>
          <a:blip r:embed="rId3"/>
          <a:stretch>
            <a:fillRect/>
          </a:stretch>
        </p:blipFill>
        <p:spPr>
          <a:xfrm>
            <a:off x="3203444" y="1746250"/>
            <a:ext cx="5783524" cy="1192479"/>
          </a:xfrm>
          <a:prstGeom prst="rect">
            <a:avLst/>
          </a:prstGeom>
          <a:effectLst>
            <a:outerShdw blurRad="63500" sx="102000" sy="102000" algn="ctr" rotWithShape="0">
              <a:prstClr val="black">
                <a:alpha val="40000"/>
              </a:prstClr>
            </a:outerShdw>
          </a:effectLst>
        </p:spPr>
      </p:pic>
      <p:pic>
        <p:nvPicPr>
          <p:cNvPr id="17" name="Picture 2">
            <a:extLst>
              <a:ext uri="{FF2B5EF4-FFF2-40B4-BE49-F238E27FC236}">
                <a16:creationId xmlns:a16="http://schemas.microsoft.com/office/drawing/2014/main" id="{E4D415A9-A72A-4D87-BED7-EF92063E4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8167" y="2566475"/>
            <a:ext cx="1985962" cy="1985962"/>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4080BBAD-E421-48C2-9794-916D86CD8F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537" y="2775031"/>
            <a:ext cx="1412381" cy="1700212"/>
          </a:xfrm>
          <a:prstGeom prst="rect">
            <a:avLst/>
          </a:prstGeom>
        </p:spPr>
      </p:pic>
      <p:sp>
        <p:nvSpPr>
          <p:cNvPr id="21" name="Rectangle 20">
            <a:extLst>
              <a:ext uri="{FF2B5EF4-FFF2-40B4-BE49-F238E27FC236}">
                <a16:creationId xmlns:a16="http://schemas.microsoft.com/office/drawing/2014/main" id="{BA18A0DE-5290-4ED6-84B6-17FFA3D013F7}"/>
              </a:ext>
            </a:extLst>
          </p:cNvPr>
          <p:cNvSpPr/>
          <p:nvPr/>
        </p:nvSpPr>
        <p:spPr>
          <a:xfrm>
            <a:off x="2730502" y="3559456"/>
            <a:ext cx="6623048" cy="364844"/>
          </a:xfrm>
          <a:prstGeom prst="rect">
            <a:avLst/>
          </a:prstGeom>
          <a:noFill/>
          <a:ln>
            <a:noFill/>
          </a:ln>
        </p:spPr>
        <p:style>
          <a:lnRef idx="0">
            <a:scrgbClr r="0" g="0" b="0"/>
          </a:lnRef>
          <a:fillRef idx="0">
            <a:scrgbClr r="0" g="0" b="0"/>
          </a:fillRef>
          <a:effectRef idx="0">
            <a:scrgbClr r="0" g="0" b="0"/>
          </a:effectRef>
          <a:fontRef idx="minor">
            <a:schemeClr val="dk1"/>
          </a:fontRef>
        </p:style>
        <p:txBody>
          <a:bodyPr numCol="2" rtlCol="0" anchor="ctr"/>
          <a:lstStyle/>
          <a:p>
            <a:pPr algn="ctr"/>
            <a:r>
              <a:rPr lang="en-ZA"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seaborn.pydata.org</a:t>
            </a:r>
            <a:endParaRPr lang="en-ZA" dirty="0">
              <a:solidFill>
                <a:schemeClr val="accent2">
                  <a:lumMod val="20000"/>
                  <a:lumOff val="80000"/>
                </a:schemeClr>
              </a:solidFill>
              <a:hlinkClick r:id="rId8">
                <a:extLst>
                  <a:ext uri="{A12FA001-AC4F-418D-AE19-62706E023703}">
                    <ahyp:hlinkClr xmlns:ahyp="http://schemas.microsoft.com/office/drawing/2018/hyperlinkcolor" val="tx"/>
                  </a:ext>
                </a:extLst>
              </a:hlinkClick>
            </a:endParaRPr>
          </a:p>
          <a:p>
            <a:pPr algn="ctr"/>
            <a:r>
              <a:rPr lang="en-ZA" dirty="0">
                <a:solidFill>
                  <a:schemeClr val="accent2">
                    <a:lumMod val="20000"/>
                    <a:lumOff val="80000"/>
                  </a:schemeClr>
                </a:solidFill>
                <a:hlinkClick r:id="rId8">
                  <a:extLst>
                    <a:ext uri="{A12FA001-AC4F-418D-AE19-62706E023703}">
                      <ahyp:hlinkClr xmlns:ahyp="http://schemas.microsoft.com/office/drawing/2018/hyperlinkcolor" val="tx"/>
                    </a:ext>
                  </a:extLst>
                </a:hlinkClick>
              </a:rPr>
              <a:t>data-to-viz.com</a:t>
            </a:r>
            <a:r>
              <a:rPr lang="en-ZA" dirty="0">
                <a:solidFill>
                  <a:schemeClr val="accent2">
                    <a:lumMod val="20000"/>
                    <a:lumOff val="80000"/>
                  </a:schemeClr>
                </a:solidFill>
              </a:rPr>
              <a:t> </a:t>
            </a:r>
          </a:p>
        </p:txBody>
      </p:sp>
    </p:spTree>
    <p:extLst>
      <p:ext uri="{BB962C8B-B14F-4D97-AF65-F5344CB8AC3E}">
        <p14:creationId xmlns:p14="http://schemas.microsoft.com/office/powerpoint/2010/main" val="678545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37E1-F9A3-4DAE-8651-1F67369BE49E}"/>
              </a:ext>
            </a:extLst>
          </p:cNvPr>
          <p:cNvSpPr>
            <a:spLocks noGrp="1"/>
          </p:cNvSpPr>
          <p:nvPr>
            <p:ph type="title"/>
          </p:nvPr>
        </p:nvSpPr>
        <p:spPr/>
        <p:txBody>
          <a:bodyPr/>
          <a:lstStyle/>
          <a:p>
            <a:r>
              <a:rPr lang="en-US" dirty="0"/>
              <a:t>Principles</a:t>
            </a:r>
          </a:p>
        </p:txBody>
      </p:sp>
      <p:sp>
        <p:nvSpPr>
          <p:cNvPr id="11" name="Text Placeholder 10">
            <a:extLst>
              <a:ext uri="{FF2B5EF4-FFF2-40B4-BE49-F238E27FC236}">
                <a16:creationId xmlns:a16="http://schemas.microsoft.com/office/drawing/2014/main" id="{EC8B5F5D-4DED-486E-AD3C-6533999123D0}"/>
              </a:ext>
            </a:extLst>
          </p:cNvPr>
          <p:cNvSpPr>
            <a:spLocks noGrp="1"/>
          </p:cNvSpPr>
          <p:nvPr>
            <p:ph type="body" sz="quarter" idx="47"/>
          </p:nvPr>
        </p:nvSpPr>
        <p:spPr>
          <a:xfrm>
            <a:off x="836613" y="1392450"/>
            <a:ext cx="9880548" cy="333242"/>
          </a:xfrm>
        </p:spPr>
        <p:txBody>
          <a:bodyPr>
            <a:normAutofit/>
          </a:bodyPr>
          <a:lstStyle/>
          <a:p>
            <a:endParaRPr lang="en-US" dirty="0"/>
          </a:p>
        </p:txBody>
      </p:sp>
      <p:sp>
        <p:nvSpPr>
          <p:cNvPr id="7" name="Text Placeholder 6">
            <a:extLst>
              <a:ext uri="{FF2B5EF4-FFF2-40B4-BE49-F238E27FC236}">
                <a16:creationId xmlns:a16="http://schemas.microsoft.com/office/drawing/2014/main" id="{9D39A442-EAC4-4F9B-B80E-420D7D36ED2E}"/>
              </a:ext>
            </a:extLst>
          </p:cNvPr>
          <p:cNvSpPr>
            <a:spLocks noGrp="1"/>
          </p:cNvSpPr>
          <p:nvPr>
            <p:ph type="body" idx="41"/>
          </p:nvPr>
        </p:nvSpPr>
        <p:spPr/>
        <p:txBody>
          <a:bodyPr/>
          <a:lstStyle/>
          <a:p>
            <a:r>
              <a:rPr lang="en-US" dirty="0"/>
              <a:t>Authors</a:t>
            </a:r>
          </a:p>
        </p:txBody>
      </p:sp>
      <p:sp>
        <p:nvSpPr>
          <p:cNvPr id="8" name="Text Placeholder 7">
            <a:extLst>
              <a:ext uri="{FF2B5EF4-FFF2-40B4-BE49-F238E27FC236}">
                <a16:creationId xmlns:a16="http://schemas.microsoft.com/office/drawing/2014/main" id="{59B269EA-29F7-4180-983F-353E08D9B3F5}"/>
              </a:ext>
            </a:extLst>
          </p:cNvPr>
          <p:cNvSpPr>
            <a:spLocks noGrp="1"/>
          </p:cNvSpPr>
          <p:nvPr>
            <p:ph type="body" sz="quarter" idx="42"/>
          </p:nvPr>
        </p:nvSpPr>
        <p:spPr>
          <a:xfrm>
            <a:off x="6410166" y="4596010"/>
            <a:ext cx="2286000" cy="210467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t>Expect to </a:t>
            </a:r>
            <a:r>
              <a:rPr lang="en-US" b="1" dirty="0"/>
              <a:t>re-generate your figures</a:t>
            </a:r>
            <a:r>
              <a:rPr lang="en-US" dirty="0"/>
              <a:t> multiple times: do you have a </a:t>
            </a:r>
            <a:r>
              <a:rPr lang="en-US" b="1" dirty="0"/>
              <a:t>pipeline</a:t>
            </a:r>
            <a:r>
              <a:rPr lang="en-US" dirty="0"/>
              <a:t>? </a:t>
            </a:r>
            <a:br>
              <a:rPr lang="en-US" dirty="0"/>
            </a:br>
            <a:r>
              <a:rPr lang="en-US" dirty="0"/>
              <a:t>How easy is it to adapt?</a:t>
            </a:r>
          </a:p>
          <a:p>
            <a:r>
              <a:rPr lang="en-US" dirty="0"/>
              <a:t>Use the </a:t>
            </a:r>
            <a:r>
              <a:rPr lang="en-US" b="1" dirty="0"/>
              <a:t>tools</a:t>
            </a:r>
            <a:r>
              <a:rPr lang="en-US" dirty="0"/>
              <a:t> you’re comfortable with, but make sure they’re </a:t>
            </a:r>
            <a:r>
              <a:rPr lang="en-US" b="1" dirty="0"/>
              <a:t>capable</a:t>
            </a:r>
            <a:r>
              <a:rPr lang="en-US" dirty="0"/>
              <a:t> – learn them well</a:t>
            </a:r>
            <a:endParaRPr lang="en-US" b="1" dirty="0"/>
          </a:p>
          <a:p>
            <a:endParaRPr lang="en-US" dirty="0"/>
          </a:p>
        </p:txBody>
      </p:sp>
      <p:sp>
        <p:nvSpPr>
          <p:cNvPr id="9" name="Text Placeholder 8">
            <a:extLst>
              <a:ext uri="{FF2B5EF4-FFF2-40B4-BE49-F238E27FC236}">
                <a16:creationId xmlns:a16="http://schemas.microsoft.com/office/drawing/2014/main" id="{12ABC038-A233-47DB-BEFD-F6D7371611F6}"/>
              </a:ext>
            </a:extLst>
          </p:cNvPr>
          <p:cNvSpPr>
            <a:spLocks noGrp="1"/>
          </p:cNvSpPr>
          <p:nvPr>
            <p:ph type="body" idx="45"/>
          </p:nvPr>
        </p:nvSpPr>
        <p:spPr/>
        <p:txBody>
          <a:bodyPr/>
          <a:lstStyle/>
          <a:p>
            <a:r>
              <a:rPr lang="en-US" dirty="0"/>
              <a:t>Readers</a:t>
            </a:r>
          </a:p>
        </p:txBody>
      </p:sp>
      <p:sp>
        <p:nvSpPr>
          <p:cNvPr id="10" name="Text Placeholder 9">
            <a:extLst>
              <a:ext uri="{FF2B5EF4-FFF2-40B4-BE49-F238E27FC236}">
                <a16:creationId xmlns:a16="http://schemas.microsoft.com/office/drawing/2014/main" id="{206C2CB1-F5EE-46DA-A614-0B0153DDBA46}"/>
              </a:ext>
            </a:extLst>
          </p:cNvPr>
          <p:cNvSpPr>
            <a:spLocks noGrp="1"/>
          </p:cNvSpPr>
          <p:nvPr>
            <p:ph type="body" sz="quarter" idx="46"/>
          </p:nvPr>
        </p:nvSpPr>
        <p:spPr>
          <a:xfrm>
            <a:off x="9196942" y="4596010"/>
            <a:ext cx="2286000" cy="210467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Could the reader </a:t>
            </a:r>
            <a:r>
              <a:rPr lang="en-US" b="1" dirty="0"/>
              <a:t>reproduce</a:t>
            </a:r>
            <a:r>
              <a:rPr lang="en-US" dirty="0"/>
              <a:t> the data from your figures?</a:t>
            </a:r>
          </a:p>
          <a:p>
            <a:r>
              <a:rPr lang="en-US" dirty="0"/>
              <a:t>Do I need to be </a:t>
            </a:r>
            <a:r>
              <a:rPr lang="en-US" b="1" dirty="0"/>
              <a:t>told</a:t>
            </a:r>
            <a:r>
              <a:rPr lang="en-US" dirty="0"/>
              <a:t> what the figure shows? </a:t>
            </a:r>
            <a:br>
              <a:rPr lang="en-US" dirty="0"/>
            </a:br>
            <a:r>
              <a:rPr lang="en-US" dirty="0"/>
              <a:t>The figure legend should </a:t>
            </a:r>
            <a:r>
              <a:rPr lang="en-US" b="1" dirty="0"/>
              <a:t>guide understanding</a:t>
            </a:r>
            <a:r>
              <a:rPr lang="en-US" dirty="0"/>
              <a:t>, but by then opinions of the figure have already been formed</a:t>
            </a:r>
          </a:p>
        </p:txBody>
      </p:sp>
      <p:sp>
        <p:nvSpPr>
          <p:cNvPr id="5" name="Slide Number Placeholder 4">
            <a:extLst>
              <a:ext uri="{FF2B5EF4-FFF2-40B4-BE49-F238E27FC236}">
                <a16:creationId xmlns:a16="http://schemas.microsoft.com/office/drawing/2014/main" id="{024136C6-3C0D-4842-BA27-4952FADF5DD6}"/>
              </a:ext>
            </a:extLst>
          </p:cNvPr>
          <p:cNvSpPr>
            <a:spLocks noGrp="1"/>
          </p:cNvSpPr>
          <p:nvPr>
            <p:ph type="sldNum" sz="quarter" idx="12"/>
          </p:nvPr>
        </p:nvSpPr>
        <p:spPr/>
        <p:txBody>
          <a:bodyPr/>
          <a:lstStyle/>
          <a:p>
            <a:fld id="{4950F5D8-22E1-4015-8661-E5B1FD28C2DE}" type="slidenum">
              <a:rPr lang="en-US" smtClean="0"/>
              <a:pPr/>
              <a:t>28</a:t>
            </a:fld>
            <a:endParaRPr lang="en-US" dirty="0"/>
          </a:p>
        </p:txBody>
      </p:sp>
      <p:sp>
        <p:nvSpPr>
          <p:cNvPr id="3" name="Date Placeholder 2">
            <a:extLst>
              <a:ext uri="{FF2B5EF4-FFF2-40B4-BE49-F238E27FC236}">
                <a16:creationId xmlns:a16="http://schemas.microsoft.com/office/drawing/2014/main" id="{789D36BA-F1B3-4C4F-B407-FCE768D93116}"/>
              </a:ext>
            </a:extLst>
          </p:cNvPr>
          <p:cNvSpPr>
            <a:spLocks noGrp="1"/>
          </p:cNvSpPr>
          <p:nvPr>
            <p:ph type="dt" sz="half" idx="10"/>
          </p:nvPr>
        </p:nvSpPr>
        <p:spPr/>
        <p:txBody>
          <a:bodyPr/>
          <a:lstStyle/>
          <a:p>
            <a:fld id="{20235C6D-352F-4C96-9CEC-4C508859000B}" type="datetime1">
              <a:rPr lang="en-ZA" smtClean="0"/>
              <a:t>2020/12/07</a:t>
            </a:fld>
            <a:endParaRPr lang="en-US" dirty="0"/>
          </a:p>
        </p:txBody>
      </p:sp>
      <p:sp>
        <p:nvSpPr>
          <p:cNvPr id="4" name="Footer Placeholder 3">
            <a:extLst>
              <a:ext uri="{FF2B5EF4-FFF2-40B4-BE49-F238E27FC236}">
                <a16:creationId xmlns:a16="http://schemas.microsoft.com/office/drawing/2014/main" id="{B6F38EA6-5514-4A55-8668-1C2023BAAFCA}"/>
              </a:ext>
            </a:extLst>
          </p:cNvPr>
          <p:cNvSpPr>
            <a:spLocks noGrp="1"/>
          </p:cNvSpPr>
          <p:nvPr>
            <p:ph type="ftr" sz="quarter" idx="11"/>
          </p:nvPr>
        </p:nvSpPr>
        <p:spPr/>
        <p:txBody>
          <a:bodyPr/>
          <a:lstStyle/>
          <a:p>
            <a:r>
              <a:rPr lang="en-US"/>
              <a:t>@ChrisCurrin</a:t>
            </a:r>
            <a:endParaRPr lang="en-US" dirty="0"/>
          </a:p>
        </p:txBody>
      </p:sp>
      <p:pic>
        <p:nvPicPr>
          <p:cNvPr id="13" name="Picture Placeholder 12">
            <a:extLst>
              <a:ext uri="{FF2B5EF4-FFF2-40B4-BE49-F238E27FC236}">
                <a16:creationId xmlns:a16="http://schemas.microsoft.com/office/drawing/2014/main" id="{5DA75643-A0CB-4A2C-9F2D-E06A8A573480}"/>
              </a:ext>
            </a:extLst>
          </p:cNvPr>
          <p:cNvPicPr>
            <a:picLocks noGrp="1" noChangeAspect="1"/>
          </p:cNvPicPr>
          <p:nvPr>
            <p:ph type="pic" sz="quarter" idx="52"/>
          </p:nvPr>
        </p:nvPicPr>
        <p:blipFill rotWithShape="1">
          <a:blip r:embed="rId3"/>
          <a:srcRect l="135" r="21369"/>
          <a:stretch/>
        </p:blipFill>
        <p:spPr>
          <a:xfrm>
            <a:off x="976313" y="2359025"/>
            <a:ext cx="4648200" cy="2873375"/>
          </a:xfrm>
          <a:prstGeom prst="rect">
            <a:avLst/>
          </a:prstGeom>
        </p:spPr>
      </p:pic>
      <p:pic>
        <p:nvPicPr>
          <p:cNvPr id="18" name="Graphic 17" descr="Teacher">
            <a:extLst>
              <a:ext uri="{FF2B5EF4-FFF2-40B4-BE49-F238E27FC236}">
                <a16:creationId xmlns:a16="http://schemas.microsoft.com/office/drawing/2014/main" id="{AF07FEDD-4DAB-4A5B-BA00-7659BCFDB48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31222" y="2305786"/>
            <a:ext cx="1412381" cy="1412381"/>
          </a:xfrm>
          <a:prstGeom prst="rect">
            <a:avLst/>
          </a:prstGeom>
        </p:spPr>
      </p:pic>
      <p:pic>
        <p:nvPicPr>
          <p:cNvPr id="16" name="Graphic 15" descr="Books on shelf">
            <a:extLst>
              <a:ext uri="{FF2B5EF4-FFF2-40B4-BE49-F238E27FC236}">
                <a16:creationId xmlns:a16="http://schemas.microsoft.com/office/drawing/2014/main" id="{A06A0BBF-526B-408C-B36B-6870E2892D7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25145" y="2305786"/>
            <a:ext cx="1412381" cy="1412381"/>
          </a:xfrm>
          <a:prstGeom prst="rect">
            <a:avLst/>
          </a:prstGeom>
        </p:spPr>
      </p:pic>
    </p:spTree>
    <p:extLst>
      <p:ext uri="{BB962C8B-B14F-4D97-AF65-F5344CB8AC3E}">
        <p14:creationId xmlns:p14="http://schemas.microsoft.com/office/powerpoint/2010/main" val="2905421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A2FB46-A9C1-4C9C-B6AD-FD1F4FE2A63B}"/>
              </a:ext>
            </a:extLst>
          </p:cNvPr>
          <p:cNvSpPr>
            <a:spLocks noGrp="1"/>
          </p:cNvSpPr>
          <p:nvPr>
            <p:ph type="dt" sz="half" idx="10"/>
          </p:nvPr>
        </p:nvSpPr>
        <p:spPr/>
        <p:txBody>
          <a:bodyPr/>
          <a:lstStyle/>
          <a:p>
            <a:fld id="{A0566091-1E34-43A4-B6F9-56EBF078449E}" type="datetime1">
              <a:rPr lang="en-ZA" smtClean="0"/>
              <a:t>2020/12/07</a:t>
            </a:fld>
            <a:endParaRPr lang="en-US" dirty="0"/>
          </a:p>
        </p:txBody>
      </p:sp>
      <p:sp>
        <p:nvSpPr>
          <p:cNvPr id="4" name="Footer Placeholder 3">
            <a:extLst>
              <a:ext uri="{FF2B5EF4-FFF2-40B4-BE49-F238E27FC236}">
                <a16:creationId xmlns:a16="http://schemas.microsoft.com/office/drawing/2014/main" id="{04079324-F916-44FA-9903-1280D0A6D781}"/>
              </a:ext>
            </a:extLst>
          </p:cNvPr>
          <p:cNvSpPr>
            <a:spLocks noGrp="1"/>
          </p:cNvSpPr>
          <p:nvPr>
            <p:ph type="ftr" sz="quarter" idx="11"/>
          </p:nvPr>
        </p:nvSpPr>
        <p:spPr/>
        <p:txBody>
          <a:bodyPr/>
          <a:lstStyle/>
          <a:p>
            <a:r>
              <a:rPr lang="en-US"/>
              <a:t>@ChrisCurrin</a:t>
            </a:r>
            <a:endParaRPr lang="en-US" dirty="0"/>
          </a:p>
        </p:txBody>
      </p:sp>
      <p:sp>
        <p:nvSpPr>
          <p:cNvPr id="5" name="Slide Number Placeholder 4">
            <a:extLst>
              <a:ext uri="{FF2B5EF4-FFF2-40B4-BE49-F238E27FC236}">
                <a16:creationId xmlns:a16="http://schemas.microsoft.com/office/drawing/2014/main" id="{7D387B3B-9EFB-4C33-8804-98CD961AA356}"/>
              </a:ext>
            </a:extLst>
          </p:cNvPr>
          <p:cNvSpPr>
            <a:spLocks noGrp="1"/>
          </p:cNvSpPr>
          <p:nvPr>
            <p:ph type="sldNum" sz="quarter" idx="12"/>
          </p:nvPr>
        </p:nvSpPr>
        <p:spPr/>
        <p:txBody>
          <a:bodyPr/>
          <a:lstStyle/>
          <a:p>
            <a:fld id="{4950F5D8-22E1-4015-8661-E5B1FD28C2DE}" type="slidenum">
              <a:rPr lang="en-US" smtClean="0"/>
              <a:pPr/>
              <a:t>29</a:t>
            </a:fld>
            <a:endParaRPr lang="en-US" dirty="0"/>
          </a:p>
        </p:txBody>
      </p:sp>
      <p:sp>
        <p:nvSpPr>
          <p:cNvPr id="8" name="TextBox 7">
            <a:extLst>
              <a:ext uri="{FF2B5EF4-FFF2-40B4-BE49-F238E27FC236}">
                <a16:creationId xmlns:a16="http://schemas.microsoft.com/office/drawing/2014/main" id="{838D521C-DFF2-4A92-819D-85424D630F9B}"/>
              </a:ext>
            </a:extLst>
          </p:cNvPr>
          <p:cNvSpPr txBox="1"/>
          <p:nvPr/>
        </p:nvSpPr>
        <p:spPr>
          <a:xfrm>
            <a:off x="0" y="158750"/>
            <a:ext cx="5807869" cy="6699250"/>
          </a:xfrm>
          <a:prstGeom prst="rect">
            <a:avLst/>
          </a:prstGeom>
          <a:noFill/>
        </p:spPr>
        <p:txBody>
          <a:bodyPr wrap="square">
            <a:normAutofit fontScale="77500" lnSpcReduction="20000"/>
          </a:bodyPr>
          <a:lstStyle/>
          <a:p>
            <a:pPr marL="285750" indent="-285750">
              <a:lnSpc>
                <a:spcPct val="120000"/>
              </a:lnSpc>
              <a:buFont typeface="Arial" panose="020B0604020202020204" pitchFamily="34" charset="0"/>
              <a:buChar char="►"/>
            </a:pPr>
            <a:r>
              <a:rPr lang="en-US" dirty="0">
                <a:solidFill>
                  <a:schemeClr val="bg1"/>
                </a:solidFill>
              </a:rPr>
              <a:t>Aesthetics are not ‘art’, they are integral to making the figure work (“pre-attentive processing’). </a:t>
            </a:r>
          </a:p>
          <a:p>
            <a:pPr marL="285750" indent="-285750">
              <a:lnSpc>
                <a:spcPct val="120000"/>
              </a:lnSpc>
              <a:buFont typeface="Arial" panose="020B0604020202020204" pitchFamily="34" charset="0"/>
              <a:buChar char="►"/>
            </a:pPr>
            <a:r>
              <a:rPr lang="en-US" dirty="0">
                <a:solidFill>
                  <a:schemeClr val="bg1"/>
                </a:solidFill>
              </a:rPr>
              <a:t>Technical details are executed with care and perfect </a:t>
            </a:r>
          </a:p>
          <a:p>
            <a:pPr marL="285750" indent="-285750">
              <a:lnSpc>
                <a:spcPct val="120000"/>
              </a:lnSpc>
              <a:buFont typeface="Arial" panose="020B0604020202020204" pitchFamily="34" charset="0"/>
              <a:buChar char="►"/>
            </a:pPr>
            <a:r>
              <a:rPr lang="en-US" dirty="0">
                <a:solidFill>
                  <a:schemeClr val="bg1"/>
                </a:solidFill>
              </a:rPr>
              <a:t>Start small. Draw your figures by hand. Practice. </a:t>
            </a:r>
          </a:p>
          <a:p>
            <a:pPr marL="285750" indent="-285750">
              <a:lnSpc>
                <a:spcPct val="120000"/>
              </a:lnSpc>
              <a:buFont typeface="Arial" panose="020B0604020202020204" pitchFamily="34" charset="0"/>
              <a:buChar char="►"/>
            </a:pPr>
            <a:r>
              <a:rPr lang="en-US" dirty="0">
                <a:solidFill>
                  <a:schemeClr val="bg1"/>
                </a:solidFill>
              </a:rPr>
              <a:t>Develop a narrative for your figures. Every figure is a single sentence of the story. </a:t>
            </a:r>
          </a:p>
          <a:p>
            <a:pPr marL="285750" indent="-285750">
              <a:lnSpc>
                <a:spcPct val="120000"/>
              </a:lnSpc>
              <a:buFont typeface="Arial" panose="020B0604020202020204" pitchFamily="34" charset="0"/>
              <a:buChar char="►"/>
            </a:pPr>
            <a:r>
              <a:rPr lang="en-US" dirty="0">
                <a:solidFill>
                  <a:schemeClr val="bg1"/>
                </a:solidFill>
              </a:rPr>
              <a:t>Tell the story to a friend. Don’t use your hands while you are talking. </a:t>
            </a:r>
          </a:p>
          <a:p>
            <a:pPr marL="285750" indent="-285750">
              <a:lnSpc>
                <a:spcPct val="120000"/>
              </a:lnSpc>
              <a:buFont typeface="Arial" panose="020B0604020202020204" pitchFamily="34" charset="0"/>
              <a:buChar char="►"/>
            </a:pPr>
            <a:r>
              <a:rPr lang="en-US" dirty="0">
                <a:solidFill>
                  <a:schemeClr val="bg1"/>
                </a:solidFill>
              </a:rPr>
              <a:t>Know your target. Know the restrictions a journal puts on you before your start by heart. </a:t>
            </a:r>
          </a:p>
          <a:p>
            <a:pPr marL="285750" indent="-285750">
              <a:lnSpc>
                <a:spcPct val="120000"/>
              </a:lnSpc>
              <a:buFont typeface="Arial" panose="020B0604020202020204" pitchFamily="34" charset="0"/>
              <a:buChar char="►"/>
            </a:pPr>
            <a:r>
              <a:rPr lang="en-US" dirty="0">
                <a:solidFill>
                  <a:schemeClr val="bg1"/>
                </a:solidFill>
              </a:rPr>
              <a:t>Start with the biggest format of the intended journal. Cutting white space later is easy.</a:t>
            </a:r>
          </a:p>
          <a:p>
            <a:pPr marL="285750" indent="-285750">
              <a:lnSpc>
                <a:spcPct val="120000"/>
              </a:lnSpc>
              <a:buFont typeface="Arial" panose="020B0604020202020204" pitchFamily="34" charset="0"/>
              <a:buChar char="►"/>
            </a:pPr>
            <a:r>
              <a:rPr lang="en-US" dirty="0">
                <a:solidFill>
                  <a:schemeClr val="bg1"/>
                </a:solidFill>
              </a:rPr>
              <a:t>Make your panels. Leave the ink space to breathe. </a:t>
            </a:r>
          </a:p>
          <a:p>
            <a:pPr marL="285750" indent="-285750">
              <a:lnSpc>
                <a:spcPct val="120000"/>
              </a:lnSpc>
              <a:buFont typeface="Arial" panose="020B0604020202020204" pitchFamily="34" charset="0"/>
              <a:buChar char="►"/>
            </a:pPr>
            <a:r>
              <a:rPr lang="en-US" dirty="0">
                <a:solidFill>
                  <a:schemeClr val="bg1"/>
                </a:solidFill>
              </a:rPr>
              <a:t>Pay respect to words, numbers, drawings, and color alike. </a:t>
            </a:r>
          </a:p>
          <a:p>
            <a:pPr marL="285750" indent="-285750">
              <a:lnSpc>
                <a:spcPct val="120000"/>
              </a:lnSpc>
              <a:buFont typeface="Arial" panose="020B0604020202020204" pitchFamily="34" charset="0"/>
              <a:buChar char="►"/>
            </a:pPr>
            <a:r>
              <a:rPr lang="en-US" dirty="0">
                <a:solidFill>
                  <a:schemeClr val="bg1"/>
                </a:solidFill>
              </a:rPr>
              <a:t>Supply information on a need to know basis only. (Ask yourself, do they need to know?) </a:t>
            </a:r>
          </a:p>
          <a:p>
            <a:pPr marL="285750" indent="-285750">
              <a:lnSpc>
                <a:spcPct val="120000"/>
              </a:lnSpc>
              <a:buFont typeface="Arial" panose="020B0604020202020204" pitchFamily="34" charset="0"/>
              <a:buChar char="►"/>
            </a:pPr>
            <a:r>
              <a:rPr lang="en-US" dirty="0">
                <a:solidFill>
                  <a:schemeClr val="bg1"/>
                </a:solidFill>
              </a:rPr>
              <a:t>Get the alignment right. </a:t>
            </a:r>
          </a:p>
          <a:p>
            <a:pPr marL="285750" indent="-285750">
              <a:lnSpc>
                <a:spcPct val="120000"/>
              </a:lnSpc>
              <a:buFont typeface="Arial" panose="020B0604020202020204" pitchFamily="34" charset="0"/>
              <a:buChar char="►"/>
            </a:pPr>
            <a:r>
              <a:rPr lang="en-US" dirty="0">
                <a:solidFill>
                  <a:schemeClr val="bg1"/>
                </a:solidFill>
              </a:rPr>
              <a:t>No superfluous numbers, labels, clutter. </a:t>
            </a:r>
          </a:p>
          <a:p>
            <a:pPr marL="285750" indent="-285750">
              <a:lnSpc>
                <a:spcPct val="120000"/>
              </a:lnSpc>
              <a:buFont typeface="Arial" panose="020B0604020202020204" pitchFamily="34" charset="0"/>
              <a:buChar char="►"/>
            </a:pPr>
            <a:r>
              <a:rPr lang="en-US" dirty="0">
                <a:solidFill>
                  <a:schemeClr val="bg1"/>
                </a:solidFill>
              </a:rPr>
              <a:t>Fulfill expectations (Otherwise it’s cheating). </a:t>
            </a:r>
          </a:p>
          <a:p>
            <a:pPr marL="285750" indent="-285750">
              <a:lnSpc>
                <a:spcPct val="120000"/>
              </a:lnSpc>
              <a:buFont typeface="Arial" panose="020B0604020202020204" pitchFamily="34" charset="0"/>
              <a:buChar char="►"/>
            </a:pPr>
            <a:r>
              <a:rPr lang="en-US" dirty="0">
                <a:solidFill>
                  <a:schemeClr val="bg1"/>
                </a:solidFill>
              </a:rPr>
              <a:t>No axes boxes. </a:t>
            </a:r>
          </a:p>
          <a:p>
            <a:pPr marL="285750" indent="-285750">
              <a:lnSpc>
                <a:spcPct val="120000"/>
              </a:lnSpc>
              <a:buFont typeface="Arial" panose="020B0604020202020204" pitchFamily="34" charset="0"/>
              <a:buChar char="►"/>
            </a:pPr>
            <a:r>
              <a:rPr lang="en-US" dirty="0">
                <a:solidFill>
                  <a:schemeClr val="bg1"/>
                </a:solidFill>
              </a:rPr>
              <a:t>Outside tick marks. </a:t>
            </a:r>
          </a:p>
          <a:p>
            <a:pPr marL="285750" indent="-285750">
              <a:lnSpc>
                <a:spcPct val="120000"/>
              </a:lnSpc>
              <a:buFont typeface="Arial" panose="020B0604020202020204" pitchFamily="34" charset="0"/>
              <a:buChar char="►"/>
            </a:pPr>
            <a:r>
              <a:rPr lang="en-US" dirty="0">
                <a:solidFill>
                  <a:schemeClr val="bg1"/>
                </a:solidFill>
              </a:rPr>
              <a:t>Be consistent about your fonts and font sizes. </a:t>
            </a:r>
          </a:p>
          <a:p>
            <a:pPr marL="285750" indent="-285750">
              <a:lnSpc>
                <a:spcPct val="120000"/>
              </a:lnSpc>
              <a:buFont typeface="Arial" panose="020B0604020202020204" pitchFamily="34" charset="0"/>
              <a:buChar char="►"/>
            </a:pPr>
            <a:r>
              <a:rPr lang="en-US" dirty="0">
                <a:solidFill>
                  <a:schemeClr val="bg1"/>
                </a:solidFill>
              </a:rPr>
              <a:t>Make the line widths equal across all panels and figures. </a:t>
            </a:r>
          </a:p>
          <a:p>
            <a:pPr marL="285750" indent="-285750">
              <a:lnSpc>
                <a:spcPct val="120000"/>
              </a:lnSpc>
              <a:buFont typeface="Arial" panose="020B0604020202020204" pitchFamily="34" charset="0"/>
              <a:buChar char="►"/>
            </a:pPr>
            <a:r>
              <a:rPr lang="en-US" dirty="0">
                <a:solidFill>
                  <a:schemeClr val="bg1"/>
                </a:solidFill>
              </a:rPr>
              <a:t>When you can, don't use axes: Use scale bars - Make orthogonal curve joints. </a:t>
            </a:r>
          </a:p>
          <a:p>
            <a:pPr marL="285750" indent="-285750">
              <a:lnSpc>
                <a:spcPct val="120000"/>
              </a:lnSpc>
              <a:buFont typeface="Arial" panose="020B0604020202020204" pitchFamily="34" charset="0"/>
              <a:buChar char="►"/>
            </a:pPr>
            <a:r>
              <a:rPr lang="en-US" dirty="0">
                <a:solidFill>
                  <a:schemeClr val="bg1"/>
                </a:solidFill>
              </a:rPr>
              <a:t>Use the same axes and ranges in are comparable graphs. </a:t>
            </a:r>
          </a:p>
          <a:p>
            <a:pPr marL="285750" indent="-285750">
              <a:lnSpc>
                <a:spcPct val="120000"/>
              </a:lnSpc>
              <a:buFont typeface="Arial" panose="020B0604020202020204" pitchFamily="34" charset="0"/>
              <a:buChar char="►"/>
            </a:pPr>
            <a:r>
              <a:rPr lang="en-US" dirty="0">
                <a:solidFill>
                  <a:schemeClr val="bg1"/>
                </a:solidFill>
              </a:rPr>
              <a:t>Be consistent in your use of color throughout the paper. </a:t>
            </a:r>
          </a:p>
          <a:p>
            <a:pPr marL="285750" indent="-285750">
              <a:lnSpc>
                <a:spcPct val="120000"/>
              </a:lnSpc>
              <a:buFont typeface="Arial" panose="020B0604020202020204" pitchFamily="34" charset="0"/>
              <a:buChar char="►"/>
            </a:pPr>
            <a:r>
              <a:rPr lang="en-US" dirty="0">
                <a:solidFill>
                  <a:schemeClr val="bg1"/>
                </a:solidFill>
              </a:rPr>
              <a:t>Don’t get to excited about all your colors. </a:t>
            </a:r>
          </a:p>
          <a:p>
            <a:pPr marL="285750" indent="-285750">
              <a:lnSpc>
                <a:spcPct val="120000"/>
              </a:lnSpc>
              <a:buFont typeface="Arial" panose="020B0604020202020204" pitchFamily="34" charset="0"/>
              <a:buChar char="►"/>
            </a:pPr>
            <a:r>
              <a:rPr lang="en-US" dirty="0">
                <a:solidFill>
                  <a:schemeClr val="bg1"/>
                </a:solidFill>
              </a:rPr>
              <a:t>Histograms should be nice, similar but unique looking within a figure. </a:t>
            </a:r>
          </a:p>
          <a:p>
            <a:pPr marL="285750" indent="-285750">
              <a:lnSpc>
                <a:spcPct val="120000"/>
              </a:lnSpc>
              <a:buFont typeface="Arial" panose="020B0604020202020204" pitchFamily="34" charset="0"/>
              <a:buChar char="►"/>
            </a:pPr>
            <a:r>
              <a:rPr lang="en-US" dirty="0">
                <a:solidFill>
                  <a:schemeClr val="bg1"/>
                </a:solidFill>
              </a:rPr>
              <a:t>No chart junk, no decorations. </a:t>
            </a:r>
          </a:p>
        </p:txBody>
      </p:sp>
      <p:pic>
        <p:nvPicPr>
          <p:cNvPr id="2" name="Picture 1">
            <a:extLst>
              <a:ext uri="{FF2B5EF4-FFF2-40B4-BE49-F238E27FC236}">
                <a16:creationId xmlns:a16="http://schemas.microsoft.com/office/drawing/2014/main" id="{AF47A29E-772B-4AB2-B6A8-5D1E362BEF7A}"/>
              </a:ext>
            </a:extLst>
          </p:cNvPr>
          <p:cNvPicPr>
            <a:picLocks noChangeAspect="1"/>
          </p:cNvPicPr>
          <p:nvPr/>
        </p:nvPicPr>
        <p:blipFill>
          <a:blip r:embed="rId3"/>
          <a:stretch>
            <a:fillRect/>
          </a:stretch>
        </p:blipFill>
        <p:spPr>
          <a:xfrm>
            <a:off x="7294320" y="29753"/>
            <a:ext cx="4480410" cy="6436271"/>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4935E130-146F-43FC-86AE-94B275446DE9}"/>
              </a:ext>
            </a:extLst>
          </p:cNvPr>
          <p:cNvSpPr/>
          <p:nvPr/>
        </p:nvSpPr>
        <p:spPr>
          <a:xfrm>
            <a:off x="7105650" y="1008907"/>
            <a:ext cx="4857750" cy="1958876"/>
          </a:xfrm>
          <a:prstGeom prst="rect">
            <a:avLst/>
          </a:prstGeom>
          <a:solidFill>
            <a:schemeClr val="accent1">
              <a:alpha val="2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01ED9C6F-ACF0-4DA1-89E4-3026196B3327}"/>
              </a:ext>
            </a:extLst>
          </p:cNvPr>
          <p:cNvSpPr/>
          <p:nvPr/>
        </p:nvSpPr>
        <p:spPr>
          <a:xfrm>
            <a:off x="7105650" y="2994710"/>
            <a:ext cx="4857750" cy="1958875"/>
          </a:xfrm>
          <a:prstGeom prst="rect">
            <a:avLst/>
          </a:prstGeom>
          <a:solidFill>
            <a:schemeClr val="accent1">
              <a:alpha val="2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8A29D771-5C14-43E3-A3A8-D985BCDD0B01}"/>
              </a:ext>
            </a:extLst>
          </p:cNvPr>
          <p:cNvSpPr/>
          <p:nvPr/>
        </p:nvSpPr>
        <p:spPr>
          <a:xfrm>
            <a:off x="7105650" y="24164"/>
            <a:ext cx="4857750" cy="877597"/>
          </a:xfrm>
          <a:prstGeom prst="rect">
            <a:avLst/>
          </a:prstGeom>
          <a:solidFill>
            <a:schemeClr val="accent1">
              <a:alpha val="2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6D1F33C2-1C3D-4159-9AE5-1EC30BC6E82C}"/>
              </a:ext>
            </a:extLst>
          </p:cNvPr>
          <p:cNvSpPr txBox="1"/>
          <p:nvPr/>
        </p:nvSpPr>
        <p:spPr>
          <a:xfrm>
            <a:off x="5807869" y="168098"/>
            <a:ext cx="1281112" cy="733663"/>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ZA" dirty="0"/>
              <a:t>establish</a:t>
            </a:r>
          </a:p>
        </p:txBody>
      </p:sp>
      <p:sp>
        <p:nvSpPr>
          <p:cNvPr id="14" name="TextBox 13">
            <a:extLst>
              <a:ext uri="{FF2B5EF4-FFF2-40B4-BE49-F238E27FC236}">
                <a16:creationId xmlns:a16="http://schemas.microsoft.com/office/drawing/2014/main" id="{9E2FEEF7-5E71-4FAA-8DE3-3E71F40AB39A}"/>
              </a:ext>
            </a:extLst>
          </p:cNvPr>
          <p:cNvSpPr txBox="1"/>
          <p:nvPr/>
        </p:nvSpPr>
        <p:spPr>
          <a:xfrm>
            <a:off x="5807869" y="1621513"/>
            <a:ext cx="1281112" cy="733663"/>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ZA" dirty="0"/>
              <a:t>build</a:t>
            </a:r>
          </a:p>
        </p:txBody>
      </p:sp>
      <p:sp>
        <p:nvSpPr>
          <p:cNvPr id="16" name="TextBox 15">
            <a:extLst>
              <a:ext uri="{FF2B5EF4-FFF2-40B4-BE49-F238E27FC236}">
                <a16:creationId xmlns:a16="http://schemas.microsoft.com/office/drawing/2014/main" id="{607B7B32-3799-4AE1-A209-5831D06897CD}"/>
              </a:ext>
            </a:extLst>
          </p:cNvPr>
          <p:cNvSpPr txBox="1"/>
          <p:nvPr/>
        </p:nvSpPr>
        <p:spPr>
          <a:xfrm>
            <a:off x="5807869" y="3506093"/>
            <a:ext cx="1281112" cy="733663"/>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ZA" dirty="0"/>
              <a:t>change</a:t>
            </a:r>
          </a:p>
        </p:txBody>
      </p:sp>
      <p:sp>
        <p:nvSpPr>
          <p:cNvPr id="18" name="TextBox 17">
            <a:extLst>
              <a:ext uri="{FF2B5EF4-FFF2-40B4-BE49-F238E27FC236}">
                <a16:creationId xmlns:a16="http://schemas.microsoft.com/office/drawing/2014/main" id="{7128EC68-B2A0-4EDE-8737-B1936E4B11FE}"/>
              </a:ext>
            </a:extLst>
          </p:cNvPr>
          <p:cNvSpPr txBox="1"/>
          <p:nvPr/>
        </p:nvSpPr>
        <p:spPr>
          <a:xfrm>
            <a:off x="5807869" y="5336385"/>
            <a:ext cx="1281112" cy="73366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ZA" dirty="0"/>
              <a:t>compare</a:t>
            </a:r>
          </a:p>
        </p:txBody>
      </p:sp>
      <p:pic>
        <p:nvPicPr>
          <p:cNvPr id="20" name="Picture 19">
            <a:extLst>
              <a:ext uri="{FF2B5EF4-FFF2-40B4-BE49-F238E27FC236}">
                <a16:creationId xmlns:a16="http://schemas.microsoft.com/office/drawing/2014/main" id="{03DA1DF8-44DA-4090-8914-67915EE7A458}"/>
              </a:ext>
            </a:extLst>
          </p:cNvPr>
          <p:cNvPicPr>
            <a:picLocks noChangeAspect="1"/>
          </p:cNvPicPr>
          <p:nvPr/>
        </p:nvPicPr>
        <p:blipFill rotWithShape="1">
          <a:blip r:embed="rId3"/>
          <a:srcRect t="77620"/>
          <a:stretch/>
        </p:blipFill>
        <p:spPr>
          <a:xfrm>
            <a:off x="4502369" y="2452687"/>
            <a:ext cx="7264148" cy="2335383"/>
          </a:xfrm>
          <a:prstGeom prst="rect">
            <a:avLst/>
          </a:prstGeom>
          <a:effectLst>
            <a:outerShdw blurRad="63500" sx="102000" sy="102000" algn="ctr" rotWithShape="0">
              <a:prstClr val="black">
                <a:alpha val="40000"/>
              </a:prstClr>
            </a:outerShdw>
          </a:effectLst>
        </p:spPr>
      </p:pic>
      <p:sp>
        <p:nvSpPr>
          <p:cNvPr id="21" name="Oval 20">
            <a:extLst>
              <a:ext uri="{FF2B5EF4-FFF2-40B4-BE49-F238E27FC236}">
                <a16:creationId xmlns:a16="http://schemas.microsoft.com/office/drawing/2014/main" id="{4428378E-CADC-4E0F-B371-BF9D0388D5E1}"/>
              </a:ext>
            </a:extLst>
          </p:cNvPr>
          <p:cNvSpPr/>
          <p:nvPr/>
        </p:nvSpPr>
        <p:spPr>
          <a:xfrm>
            <a:off x="8161897" y="4141667"/>
            <a:ext cx="596450" cy="59645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
        <p:nvSpPr>
          <p:cNvPr id="23" name="Oval 22">
            <a:extLst>
              <a:ext uri="{FF2B5EF4-FFF2-40B4-BE49-F238E27FC236}">
                <a16:creationId xmlns:a16="http://schemas.microsoft.com/office/drawing/2014/main" id="{D426DBDD-A412-499A-B180-8BCE6CF62C06}"/>
              </a:ext>
            </a:extLst>
          </p:cNvPr>
          <p:cNvSpPr/>
          <p:nvPr/>
        </p:nvSpPr>
        <p:spPr>
          <a:xfrm>
            <a:off x="4838161" y="4148707"/>
            <a:ext cx="596450" cy="59645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
        <p:nvSpPr>
          <p:cNvPr id="25" name="Oval 24">
            <a:extLst>
              <a:ext uri="{FF2B5EF4-FFF2-40B4-BE49-F238E27FC236}">
                <a16:creationId xmlns:a16="http://schemas.microsoft.com/office/drawing/2014/main" id="{1BAB22F0-20CD-47F5-B4BA-C01CF6672C87}"/>
              </a:ext>
            </a:extLst>
          </p:cNvPr>
          <p:cNvSpPr/>
          <p:nvPr/>
        </p:nvSpPr>
        <p:spPr>
          <a:xfrm>
            <a:off x="4772073" y="2487637"/>
            <a:ext cx="596450" cy="596450"/>
          </a:xfrm>
          <a:prstGeom prst="ellipse">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
        <p:nvSpPr>
          <p:cNvPr id="28" name="Rectangle: Rounded Corners 27">
            <a:extLst>
              <a:ext uri="{FF2B5EF4-FFF2-40B4-BE49-F238E27FC236}">
                <a16:creationId xmlns:a16="http://schemas.microsoft.com/office/drawing/2014/main" id="{BBD34B40-F6FD-4ADE-B19E-B9A41719D06D}"/>
              </a:ext>
            </a:extLst>
          </p:cNvPr>
          <p:cNvSpPr/>
          <p:nvPr/>
        </p:nvSpPr>
        <p:spPr>
          <a:xfrm>
            <a:off x="9982199" y="2887563"/>
            <a:ext cx="377423" cy="152399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Tree>
    <p:extLst>
      <p:ext uri="{BB962C8B-B14F-4D97-AF65-F5344CB8AC3E}">
        <p14:creationId xmlns:p14="http://schemas.microsoft.com/office/powerpoint/2010/main" val="4263289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4" grpId="0" animBg="1"/>
      <p:bldP spid="16" grpId="0" animBg="1"/>
      <p:bldP spid="18" grpId="0" animBg="1"/>
      <p:bldP spid="21" grpId="0" animBg="1"/>
      <p:bldP spid="23" grpId="0" animBg="1"/>
      <p:bldP spid="2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700610-280A-4F16-9AE8-D59D7452A383}"/>
              </a:ext>
            </a:extLst>
          </p:cNvPr>
          <p:cNvSpPr>
            <a:spLocks noGrp="1"/>
          </p:cNvSpPr>
          <p:nvPr>
            <p:ph type="ctrTitle"/>
          </p:nvPr>
        </p:nvSpPr>
        <p:spPr/>
        <p:txBody>
          <a:bodyPr/>
          <a:lstStyle/>
          <a:p>
            <a:endParaRPr lang="en-ZA"/>
          </a:p>
        </p:txBody>
      </p:sp>
      <p:sp>
        <p:nvSpPr>
          <p:cNvPr id="6" name="Subtitle 5">
            <a:extLst>
              <a:ext uri="{FF2B5EF4-FFF2-40B4-BE49-F238E27FC236}">
                <a16:creationId xmlns:a16="http://schemas.microsoft.com/office/drawing/2014/main" id="{F29CA009-D721-496C-8C98-6BF46F3C4F8E}"/>
              </a:ext>
            </a:extLst>
          </p:cNvPr>
          <p:cNvSpPr>
            <a:spLocks noGrp="1"/>
          </p:cNvSpPr>
          <p:nvPr>
            <p:ph type="subTitle" idx="1"/>
          </p:nvPr>
        </p:nvSpPr>
        <p:spPr/>
        <p:txBody>
          <a:bodyPr/>
          <a:lstStyle/>
          <a:p>
            <a:endParaRPr lang="en-ZA"/>
          </a:p>
        </p:txBody>
      </p:sp>
      <p:sp>
        <p:nvSpPr>
          <p:cNvPr id="7" name="Picture Placeholder 6">
            <a:extLst>
              <a:ext uri="{FF2B5EF4-FFF2-40B4-BE49-F238E27FC236}">
                <a16:creationId xmlns:a16="http://schemas.microsoft.com/office/drawing/2014/main" id="{8E0C589C-E721-49A2-A04E-D531CDD3CAE9}"/>
              </a:ext>
            </a:extLst>
          </p:cNvPr>
          <p:cNvSpPr>
            <a:spLocks noGrp="1"/>
          </p:cNvSpPr>
          <p:nvPr>
            <p:ph type="pic" sz="quarter" idx="13"/>
          </p:nvPr>
        </p:nvSpPr>
        <p:spPr/>
      </p:sp>
      <p:pic>
        <p:nvPicPr>
          <p:cNvPr id="9" name="Picture 8">
            <a:extLst>
              <a:ext uri="{FF2B5EF4-FFF2-40B4-BE49-F238E27FC236}">
                <a16:creationId xmlns:a16="http://schemas.microsoft.com/office/drawing/2014/main" id="{D2E61783-93C6-4B2E-97E5-EDFF0FEE6312}"/>
              </a:ext>
            </a:extLst>
          </p:cNvPr>
          <p:cNvPicPr>
            <a:picLocks noChangeAspect="1"/>
          </p:cNvPicPr>
          <p:nvPr/>
        </p:nvPicPr>
        <p:blipFill rotWithShape="1">
          <a:blip r:embed="rId2"/>
          <a:srcRect l="11277" t="35996" r="11277" b="45503"/>
          <a:stretch/>
        </p:blipFill>
        <p:spPr>
          <a:xfrm>
            <a:off x="3582892" y="66935"/>
            <a:ext cx="5024628" cy="6724129"/>
          </a:xfrm>
          <a:prstGeom prst="rect">
            <a:avLst/>
          </a:prstGeom>
        </p:spPr>
      </p:pic>
      <p:pic>
        <p:nvPicPr>
          <p:cNvPr id="12" name="Picture 11">
            <a:extLst>
              <a:ext uri="{FF2B5EF4-FFF2-40B4-BE49-F238E27FC236}">
                <a16:creationId xmlns:a16="http://schemas.microsoft.com/office/drawing/2014/main" id="{849772D6-4B15-490E-8C27-D6323EC1A87A}"/>
              </a:ext>
            </a:extLst>
          </p:cNvPr>
          <p:cNvPicPr>
            <a:picLocks noChangeAspect="1"/>
          </p:cNvPicPr>
          <p:nvPr/>
        </p:nvPicPr>
        <p:blipFill>
          <a:blip r:embed="rId3"/>
          <a:stretch>
            <a:fillRect/>
          </a:stretch>
        </p:blipFill>
        <p:spPr>
          <a:xfrm>
            <a:off x="2695577" y="111906"/>
            <a:ext cx="6562724" cy="663418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45846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B8901-3921-4A1C-B109-E0DCE79FCBEE}"/>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86355FE3-16D8-42EE-8204-BB54074C9EE0}"/>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6659829B-444B-4E97-9FEB-76F7A2121101}"/>
              </a:ext>
            </a:extLst>
          </p:cNvPr>
          <p:cNvSpPr>
            <a:spLocks noGrp="1"/>
          </p:cNvSpPr>
          <p:nvPr>
            <p:ph type="sldNum" sz="quarter" idx="12"/>
          </p:nvPr>
        </p:nvSpPr>
        <p:spPr/>
        <p:txBody>
          <a:bodyPr/>
          <a:lstStyle/>
          <a:p>
            <a:fld id="{4950F5D8-22E1-4015-8661-E5B1FD28C2DE}" type="slidenum">
              <a:rPr lang="en-US" noProof="0" smtClean="0"/>
              <a:t>30</a:t>
            </a:fld>
            <a:endParaRPr lang="en-US" noProof="0" dirty="0"/>
          </a:p>
        </p:txBody>
      </p:sp>
      <p:pic>
        <p:nvPicPr>
          <p:cNvPr id="3074" name="Picture 2">
            <a:extLst>
              <a:ext uri="{FF2B5EF4-FFF2-40B4-BE49-F238E27FC236}">
                <a16:creationId xmlns:a16="http://schemas.microsoft.com/office/drawing/2014/main" id="{96AC2082-1E22-4AA0-84F9-04F331FC61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75098" y="517832"/>
            <a:ext cx="9241804" cy="582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9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AE93A-A35C-466E-8F87-E4BC9CC5EE9C}"/>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5E24286B-15D5-4667-949F-22EF85E5C920}"/>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F5D214DB-0A6F-4488-8E20-6AB16F0B594B}"/>
              </a:ext>
            </a:extLst>
          </p:cNvPr>
          <p:cNvSpPr>
            <a:spLocks noGrp="1"/>
          </p:cNvSpPr>
          <p:nvPr>
            <p:ph type="sldNum" sz="quarter" idx="12"/>
          </p:nvPr>
        </p:nvSpPr>
        <p:spPr/>
        <p:txBody>
          <a:bodyPr/>
          <a:lstStyle/>
          <a:p>
            <a:fld id="{4950F5D8-22E1-4015-8661-E5B1FD28C2DE}" type="slidenum">
              <a:rPr lang="en-US" noProof="0" smtClean="0"/>
              <a:t>31</a:t>
            </a:fld>
            <a:endParaRPr lang="en-US" noProof="0" dirty="0"/>
          </a:p>
        </p:txBody>
      </p:sp>
      <p:pic>
        <p:nvPicPr>
          <p:cNvPr id="5" name="Picture 4">
            <a:extLst>
              <a:ext uri="{FF2B5EF4-FFF2-40B4-BE49-F238E27FC236}">
                <a16:creationId xmlns:a16="http://schemas.microsoft.com/office/drawing/2014/main" id="{15A1C63C-6027-4AD6-9D58-0633F359BE54}"/>
              </a:ext>
            </a:extLst>
          </p:cNvPr>
          <p:cNvPicPr>
            <a:picLocks noChangeAspect="1"/>
          </p:cNvPicPr>
          <p:nvPr/>
        </p:nvPicPr>
        <p:blipFill>
          <a:blip r:embed="rId2"/>
          <a:stretch>
            <a:fillRect/>
          </a:stretch>
        </p:blipFill>
        <p:spPr>
          <a:xfrm>
            <a:off x="3443994" y="0"/>
            <a:ext cx="5304011" cy="6858000"/>
          </a:xfrm>
          <a:prstGeom prst="rect">
            <a:avLst/>
          </a:prstGeom>
        </p:spPr>
      </p:pic>
    </p:spTree>
    <p:extLst>
      <p:ext uri="{BB962C8B-B14F-4D97-AF65-F5344CB8AC3E}">
        <p14:creationId xmlns:p14="http://schemas.microsoft.com/office/powerpoint/2010/main" val="299880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9F4D83-5A46-48E8-8232-35A586CE27E7}"/>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B7392602-BF37-4019-A2F8-B32561189D43}"/>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98A0921B-BC8E-4253-8EB3-1C3457496EB6}"/>
              </a:ext>
            </a:extLst>
          </p:cNvPr>
          <p:cNvSpPr>
            <a:spLocks noGrp="1"/>
          </p:cNvSpPr>
          <p:nvPr>
            <p:ph type="sldNum" sz="quarter" idx="12"/>
          </p:nvPr>
        </p:nvSpPr>
        <p:spPr/>
        <p:txBody>
          <a:bodyPr/>
          <a:lstStyle/>
          <a:p>
            <a:fld id="{4950F5D8-22E1-4015-8661-E5B1FD28C2DE}" type="slidenum">
              <a:rPr lang="en-US" noProof="0" smtClean="0"/>
              <a:t>32</a:t>
            </a:fld>
            <a:endParaRPr lang="en-US" noProof="0" dirty="0"/>
          </a:p>
        </p:txBody>
      </p:sp>
      <p:pic>
        <p:nvPicPr>
          <p:cNvPr id="5" name="Picture 4">
            <a:extLst>
              <a:ext uri="{FF2B5EF4-FFF2-40B4-BE49-F238E27FC236}">
                <a16:creationId xmlns:a16="http://schemas.microsoft.com/office/drawing/2014/main" id="{6EF63892-F138-4024-80B6-E5D8836ABAA8}"/>
              </a:ext>
            </a:extLst>
          </p:cNvPr>
          <p:cNvPicPr>
            <a:picLocks noChangeAspect="1"/>
          </p:cNvPicPr>
          <p:nvPr/>
        </p:nvPicPr>
        <p:blipFill>
          <a:blip r:embed="rId2"/>
          <a:stretch>
            <a:fillRect/>
          </a:stretch>
        </p:blipFill>
        <p:spPr>
          <a:xfrm>
            <a:off x="4941794" y="0"/>
            <a:ext cx="7250206" cy="6858000"/>
          </a:xfrm>
          <a:prstGeom prst="rect">
            <a:avLst/>
          </a:prstGeom>
        </p:spPr>
      </p:pic>
      <p:pic>
        <p:nvPicPr>
          <p:cNvPr id="6" name="Picture 5">
            <a:extLst>
              <a:ext uri="{FF2B5EF4-FFF2-40B4-BE49-F238E27FC236}">
                <a16:creationId xmlns:a16="http://schemas.microsoft.com/office/drawing/2014/main" id="{CD391A88-CFB1-4CD9-ADF6-05246136763A}"/>
              </a:ext>
            </a:extLst>
          </p:cNvPr>
          <p:cNvPicPr>
            <a:picLocks noChangeAspect="1"/>
          </p:cNvPicPr>
          <p:nvPr/>
        </p:nvPicPr>
        <p:blipFill>
          <a:blip r:embed="rId3"/>
          <a:stretch>
            <a:fillRect/>
          </a:stretch>
        </p:blipFill>
        <p:spPr>
          <a:xfrm>
            <a:off x="0" y="1"/>
            <a:ext cx="5283200" cy="1366658"/>
          </a:xfrm>
          <a:prstGeom prst="rect">
            <a:avLst/>
          </a:prstGeom>
        </p:spPr>
      </p:pic>
    </p:spTree>
    <p:extLst>
      <p:ext uri="{BB962C8B-B14F-4D97-AF65-F5344CB8AC3E}">
        <p14:creationId xmlns:p14="http://schemas.microsoft.com/office/powerpoint/2010/main" val="2524136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67F092-436A-4538-A911-EF753AB2DA17}"/>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E8313E9D-1A70-4ACE-A28B-261335E46134}"/>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D950A0CB-7B99-4D08-A71F-58697951905B}"/>
              </a:ext>
            </a:extLst>
          </p:cNvPr>
          <p:cNvSpPr>
            <a:spLocks noGrp="1"/>
          </p:cNvSpPr>
          <p:nvPr>
            <p:ph type="sldNum" sz="quarter" idx="12"/>
          </p:nvPr>
        </p:nvSpPr>
        <p:spPr/>
        <p:txBody>
          <a:bodyPr/>
          <a:lstStyle/>
          <a:p>
            <a:fld id="{4950F5D8-22E1-4015-8661-E5B1FD28C2DE}" type="slidenum">
              <a:rPr lang="en-US" noProof="0" smtClean="0"/>
              <a:t>33</a:t>
            </a:fld>
            <a:endParaRPr lang="en-US" noProof="0" dirty="0"/>
          </a:p>
        </p:txBody>
      </p:sp>
      <p:pic>
        <p:nvPicPr>
          <p:cNvPr id="5" name="Picture 4">
            <a:extLst>
              <a:ext uri="{FF2B5EF4-FFF2-40B4-BE49-F238E27FC236}">
                <a16:creationId xmlns:a16="http://schemas.microsoft.com/office/drawing/2014/main" id="{2440A098-D48F-43C9-B77D-9E2313B64E31}"/>
              </a:ext>
            </a:extLst>
          </p:cNvPr>
          <p:cNvPicPr>
            <a:picLocks noChangeAspect="1"/>
          </p:cNvPicPr>
          <p:nvPr/>
        </p:nvPicPr>
        <p:blipFill>
          <a:blip r:embed="rId2"/>
          <a:stretch>
            <a:fillRect/>
          </a:stretch>
        </p:blipFill>
        <p:spPr>
          <a:xfrm>
            <a:off x="0" y="959442"/>
            <a:ext cx="12192000" cy="4939116"/>
          </a:xfrm>
          <a:prstGeom prst="rect">
            <a:avLst/>
          </a:prstGeom>
        </p:spPr>
      </p:pic>
    </p:spTree>
    <p:extLst>
      <p:ext uri="{BB962C8B-B14F-4D97-AF65-F5344CB8AC3E}">
        <p14:creationId xmlns:p14="http://schemas.microsoft.com/office/powerpoint/2010/main" val="4139400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306D-70EB-415D-90AF-E30A31DCA99B}"/>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ABD434A2-1E5C-4704-B4E1-B55891794DD9}"/>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5BD49CF3-6C80-473E-948E-A2AACEDA87A3}"/>
              </a:ext>
            </a:extLst>
          </p:cNvPr>
          <p:cNvSpPr>
            <a:spLocks noGrp="1"/>
          </p:cNvSpPr>
          <p:nvPr>
            <p:ph type="sldNum" sz="quarter" idx="12"/>
          </p:nvPr>
        </p:nvSpPr>
        <p:spPr/>
        <p:txBody>
          <a:bodyPr/>
          <a:lstStyle/>
          <a:p>
            <a:fld id="{4950F5D8-22E1-4015-8661-E5B1FD28C2DE}" type="slidenum">
              <a:rPr lang="en-US" noProof="0" smtClean="0"/>
              <a:t>34</a:t>
            </a:fld>
            <a:endParaRPr lang="en-US" noProof="0" dirty="0"/>
          </a:p>
        </p:txBody>
      </p:sp>
      <p:pic>
        <p:nvPicPr>
          <p:cNvPr id="5" name="Picture 4">
            <a:extLst>
              <a:ext uri="{FF2B5EF4-FFF2-40B4-BE49-F238E27FC236}">
                <a16:creationId xmlns:a16="http://schemas.microsoft.com/office/drawing/2014/main" id="{80E2B1AD-17BC-4026-9317-F6B926BCAE8A}"/>
              </a:ext>
            </a:extLst>
          </p:cNvPr>
          <p:cNvPicPr>
            <a:picLocks noChangeAspect="1"/>
          </p:cNvPicPr>
          <p:nvPr/>
        </p:nvPicPr>
        <p:blipFill>
          <a:blip r:embed="rId2"/>
          <a:stretch>
            <a:fillRect/>
          </a:stretch>
        </p:blipFill>
        <p:spPr>
          <a:xfrm>
            <a:off x="3403493" y="0"/>
            <a:ext cx="5385013" cy="6858000"/>
          </a:xfrm>
          <a:prstGeom prst="rect">
            <a:avLst/>
          </a:prstGeom>
        </p:spPr>
      </p:pic>
    </p:spTree>
    <p:extLst>
      <p:ext uri="{BB962C8B-B14F-4D97-AF65-F5344CB8AC3E}">
        <p14:creationId xmlns:p14="http://schemas.microsoft.com/office/powerpoint/2010/main" val="295582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75504-9D55-4FA5-8C81-161A1DF4364D}"/>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090E8E09-C82D-41F1-AE32-632F72A4D37A}"/>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8ECA50BC-727C-4445-93CA-7C0DA93CFBCC}"/>
              </a:ext>
            </a:extLst>
          </p:cNvPr>
          <p:cNvSpPr>
            <a:spLocks noGrp="1"/>
          </p:cNvSpPr>
          <p:nvPr>
            <p:ph type="sldNum" sz="quarter" idx="12"/>
          </p:nvPr>
        </p:nvSpPr>
        <p:spPr/>
        <p:txBody>
          <a:bodyPr/>
          <a:lstStyle/>
          <a:p>
            <a:fld id="{4950F5D8-22E1-4015-8661-E5B1FD28C2DE}" type="slidenum">
              <a:rPr lang="en-US" noProof="0" smtClean="0"/>
              <a:t>35</a:t>
            </a:fld>
            <a:endParaRPr lang="en-US" noProof="0" dirty="0"/>
          </a:p>
        </p:txBody>
      </p:sp>
      <p:pic>
        <p:nvPicPr>
          <p:cNvPr id="5" name="Picture 4">
            <a:extLst>
              <a:ext uri="{FF2B5EF4-FFF2-40B4-BE49-F238E27FC236}">
                <a16:creationId xmlns:a16="http://schemas.microsoft.com/office/drawing/2014/main" id="{D19138A6-626E-4BFD-9FA3-D3DF5C0BB9CD}"/>
              </a:ext>
            </a:extLst>
          </p:cNvPr>
          <p:cNvPicPr>
            <a:picLocks noChangeAspect="1"/>
          </p:cNvPicPr>
          <p:nvPr/>
        </p:nvPicPr>
        <p:blipFill>
          <a:blip r:embed="rId2"/>
          <a:stretch>
            <a:fillRect/>
          </a:stretch>
        </p:blipFill>
        <p:spPr>
          <a:xfrm>
            <a:off x="1651907" y="0"/>
            <a:ext cx="8888186" cy="6858000"/>
          </a:xfrm>
          <a:prstGeom prst="rect">
            <a:avLst/>
          </a:prstGeom>
        </p:spPr>
      </p:pic>
    </p:spTree>
    <p:extLst>
      <p:ext uri="{BB962C8B-B14F-4D97-AF65-F5344CB8AC3E}">
        <p14:creationId xmlns:p14="http://schemas.microsoft.com/office/powerpoint/2010/main" val="35348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59B91D-3FFF-47BE-A959-EFDD568CC2EB}"/>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A0397B01-6896-4D06-BFE8-45CDFF84DCC0}"/>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CDA2A9FA-AF5E-4206-B481-BC05B6557607}"/>
              </a:ext>
            </a:extLst>
          </p:cNvPr>
          <p:cNvSpPr>
            <a:spLocks noGrp="1"/>
          </p:cNvSpPr>
          <p:nvPr>
            <p:ph type="sldNum" sz="quarter" idx="12"/>
          </p:nvPr>
        </p:nvSpPr>
        <p:spPr/>
        <p:txBody>
          <a:bodyPr/>
          <a:lstStyle/>
          <a:p>
            <a:fld id="{4950F5D8-22E1-4015-8661-E5B1FD28C2DE}" type="slidenum">
              <a:rPr lang="en-US" noProof="0" smtClean="0"/>
              <a:t>36</a:t>
            </a:fld>
            <a:endParaRPr lang="en-US" noProof="0" dirty="0"/>
          </a:p>
        </p:txBody>
      </p:sp>
      <p:pic>
        <p:nvPicPr>
          <p:cNvPr id="5" name="Picture 4">
            <a:extLst>
              <a:ext uri="{FF2B5EF4-FFF2-40B4-BE49-F238E27FC236}">
                <a16:creationId xmlns:a16="http://schemas.microsoft.com/office/drawing/2014/main" id="{FB22836B-712E-4EB6-9A5B-D3ABFC28192F}"/>
              </a:ext>
            </a:extLst>
          </p:cNvPr>
          <p:cNvPicPr>
            <a:picLocks noChangeAspect="1"/>
          </p:cNvPicPr>
          <p:nvPr/>
        </p:nvPicPr>
        <p:blipFill>
          <a:blip r:embed="rId2"/>
          <a:stretch>
            <a:fillRect/>
          </a:stretch>
        </p:blipFill>
        <p:spPr>
          <a:xfrm>
            <a:off x="0" y="65124"/>
            <a:ext cx="12192000" cy="6727752"/>
          </a:xfrm>
          <a:prstGeom prst="rect">
            <a:avLst/>
          </a:prstGeom>
        </p:spPr>
      </p:pic>
    </p:spTree>
    <p:extLst>
      <p:ext uri="{BB962C8B-B14F-4D97-AF65-F5344CB8AC3E}">
        <p14:creationId xmlns:p14="http://schemas.microsoft.com/office/powerpoint/2010/main" val="4292140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1C07A-6A53-44CC-BD66-D0853CD749FC}"/>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BC1F0CFD-104E-4D9F-801C-0476559AB691}"/>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617EBE22-4339-4407-A256-4F415453ED97}"/>
              </a:ext>
            </a:extLst>
          </p:cNvPr>
          <p:cNvSpPr>
            <a:spLocks noGrp="1"/>
          </p:cNvSpPr>
          <p:nvPr>
            <p:ph type="sldNum" sz="quarter" idx="12"/>
          </p:nvPr>
        </p:nvSpPr>
        <p:spPr/>
        <p:txBody>
          <a:bodyPr/>
          <a:lstStyle/>
          <a:p>
            <a:fld id="{4950F5D8-22E1-4015-8661-E5B1FD28C2DE}" type="slidenum">
              <a:rPr lang="en-US" noProof="0" smtClean="0"/>
              <a:t>37</a:t>
            </a:fld>
            <a:endParaRPr lang="en-US" noProof="0" dirty="0"/>
          </a:p>
        </p:txBody>
      </p:sp>
      <p:pic>
        <p:nvPicPr>
          <p:cNvPr id="5" name="Picture 4">
            <a:extLst>
              <a:ext uri="{FF2B5EF4-FFF2-40B4-BE49-F238E27FC236}">
                <a16:creationId xmlns:a16="http://schemas.microsoft.com/office/drawing/2014/main" id="{D902A4E3-81BE-49F7-AD5E-B109B96D4F1D}"/>
              </a:ext>
            </a:extLst>
          </p:cNvPr>
          <p:cNvPicPr>
            <a:picLocks noChangeAspect="1"/>
          </p:cNvPicPr>
          <p:nvPr/>
        </p:nvPicPr>
        <p:blipFill>
          <a:blip r:embed="rId2"/>
          <a:stretch>
            <a:fillRect/>
          </a:stretch>
        </p:blipFill>
        <p:spPr>
          <a:xfrm>
            <a:off x="4074643" y="0"/>
            <a:ext cx="4042713" cy="6858000"/>
          </a:xfrm>
          <a:prstGeom prst="rect">
            <a:avLst/>
          </a:prstGeom>
        </p:spPr>
      </p:pic>
    </p:spTree>
    <p:extLst>
      <p:ext uri="{BB962C8B-B14F-4D97-AF65-F5344CB8AC3E}">
        <p14:creationId xmlns:p14="http://schemas.microsoft.com/office/powerpoint/2010/main" val="4207383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A3CE49-AA28-41A2-9104-4A5ABF0A378E}"/>
              </a:ext>
            </a:extLst>
          </p:cNvPr>
          <p:cNvSpPr>
            <a:spLocks noGrp="1"/>
          </p:cNvSpPr>
          <p:nvPr>
            <p:ph type="dt" sz="half" idx="10"/>
          </p:nvPr>
        </p:nvSpPr>
        <p:spPr/>
        <p:txBody>
          <a:bodyPr/>
          <a:lstStyle/>
          <a:p>
            <a:fld id="{6C691054-88A7-445D-8207-51354B8129B3}" type="datetime1">
              <a:rPr lang="en-ZA" noProof="0" smtClean="0"/>
              <a:t>2020/12/07</a:t>
            </a:fld>
            <a:endParaRPr lang="en-US" noProof="0" dirty="0"/>
          </a:p>
        </p:txBody>
      </p:sp>
      <p:sp>
        <p:nvSpPr>
          <p:cNvPr id="3" name="Footer Placeholder 2">
            <a:extLst>
              <a:ext uri="{FF2B5EF4-FFF2-40B4-BE49-F238E27FC236}">
                <a16:creationId xmlns:a16="http://schemas.microsoft.com/office/drawing/2014/main" id="{7620678C-AC36-4DC4-84CD-FCCF0D15F22E}"/>
              </a:ext>
            </a:extLst>
          </p:cNvPr>
          <p:cNvSpPr>
            <a:spLocks noGrp="1"/>
          </p:cNvSpPr>
          <p:nvPr>
            <p:ph type="ftr" sz="quarter" idx="11"/>
          </p:nvPr>
        </p:nvSpPr>
        <p:spPr/>
        <p:txBody>
          <a:bodyPr/>
          <a:lstStyle/>
          <a:p>
            <a:r>
              <a:rPr lang="en-US" noProof="0"/>
              <a:t>@ChrisCurrin</a:t>
            </a:r>
            <a:endParaRPr lang="en-US" noProof="0" dirty="0"/>
          </a:p>
        </p:txBody>
      </p:sp>
      <p:sp>
        <p:nvSpPr>
          <p:cNvPr id="4" name="Slide Number Placeholder 3">
            <a:extLst>
              <a:ext uri="{FF2B5EF4-FFF2-40B4-BE49-F238E27FC236}">
                <a16:creationId xmlns:a16="http://schemas.microsoft.com/office/drawing/2014/main" id="{C1315AC1-3BCB-4A1E-B6EE-36C929EB1DEF}"/>
              </a:ext>
            </a:extLst>
          </p:cNvPr>
          <p:cNvSpPr>
            <a:spLocks noGrp="1"/>
          </p:cNvSpPr>
          <p:nvPr>
            <p:ph type="sldNum" sz="quarter" idx="12"/>
          </p:nvPr>
        </p:nvSpPr>
        <p:spPr/>
        <p:txBody>
          <a:bodyPr/>
          <a:lstStyle/>
          <a:p>
            <a:fld id="{4950F5D8-22E1-4015-8661-E5B1FD28C2DE}" type="slidenum">
              <a:rPr lang="en-US" noProof="0" smtClean="0"/>
              <a:t>38</a:t>
            </a:fld>
            <a:endParaRPr lang="en-US" noProof="0" dirty="0"/>
          </a:p>
        </p:txBody>
      </p:sp>
      <p:pic>
        <p:nvPicPr>
          <p:cNvPr id="5" name="Picture 4">
            <a:extLst>
              <a:ext uri="{FF2B5EF4-FFF2-40B4-BE49-F238E27FC236}">
                <a16:creationId xmlns:a16="http://schemas.microsoft.com/office/drawing/2014/main" id="{C2A1A930-1F57-4A6E-A67C-DB524DC8C34C}"/>
              </a:ext>
            </a:extLst>
          </p:cNvPr>
          <p:cNvPicPr>
            <a:picLocks noChangeAspect="1"/>
          </p:cNvPicPr>
          <p:nvPr/>
        </p:nvPicPr>
        <p:blipFill>
          <a:blip r:embed="rId2"/>
          <a:stretch>
            <a:fillRect/>
          </a:stretch>
        </p:blipFill>
        <p:spPr>
          <a:xfrm>
            <a:off x="1456185" y="0"/>
            <a:ext cx="9279629" cy="6858000"/>
          </a:xfrm>
          <a:prstGeom prst="rect">
            <a:avLst/>
          </a:prstGeom>
        </p:spPr>
      </p:pic>
    </p:spTree>
    <p:extLst>
      <p:ext uri="{BB962C8B-B14F-4D97-AF65-F5344CB8AC3E}">
        <p14:creationId xmlns:p14="http://schemas.microsoft.com/office/powerpoint/2010/main" val="146265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D65C-1076-4F43-B4FA-3B4804E8DF5B}"/>
              </a:ext>
            </a:extLst>
          </p:cNvPr>
          <p:cNvSpPr>
            <a:spLocks noGrp="1"/>
          </p:cNvSpPr>
          <p:nvPr>
            <p:ph type="title"/>
          </p:nvPr>
        </p:nvSpPr>
        <p:spPr>
          <a:xfrm>
            <a:off x="838200" y="805472"/>
            <a:ext cx="8127212" cy="554400"/>
          </a:xfrm>
        </p:spPr>
        <p:txBody>
          <a:bodyPr/>
          <a:lstStyle/>
          <a:p>
            <a:r>
              <a:rPr lang="en-US" dirty="0"/>
              <a:t>Outline</a:t>
            </a:r>
          </a:p>
        </p:txBody>
      </p:sp>
      <p:sp>
        <p:nvSpPr>
          <p:cNvPr id="3" name="Date Placeholder 2">
            <a:extLst>
              <a:ext uri="{FF2B5EF4-FFF2-40B4-BE49-F238E27FC236}">
                <a16:creationId xmlns:a16="http://schemas.microsoft.com/office/drawing/2014/main" id="{8502CD3C-003D-4125-AD98-3B4B14BF1A94}"/>
              </a:ext>
            </a:extLst>
          </p:cNvPr>
          <p:cNvSpPr>
            <a:spLocks noGrp="1"/>
          </p:cNvSpPr>
          <p:nvPr>
            <p:ph type="dt" sz="half" idx="10"/>
          </p:nvPr>
        </p:nvSpPr>
        <p:spPr>
          <a:xfrm>
            <a:off x="8609013" y="5998474"/>
            <a:ext cx="2743200" cy="143149"/>
          </a:xfrm>
        </p:spPr>
        <p:txBody>
          <a:bodyPr/>
          <a:lstStyle/>
          <a:p>
            <a:fld id="{E35D1384-9094-448C-A3D8-FA32F80F056D}" type="datetime1">
              <a:rPr lang="en-ZA" smtClean="0"/>
              <a:t>2020/12/07</a:t>
            </a:fld>
            <a:endParaRPr lang="en-US" dirty="0"/>
          </a:p>
        </p:txBody>
      </p:sp>
      <p:sp>
        <p:nvSpPr>
          <p:cNvPr id="4" name="Footer Placeholder 3">
            <a:extLst>
              <a:ext uri="{FF2B5EF4-FFF2-40B4-BE49-F238E27FC236}">
                <a16:creationId xmlns:a16="http://schemas.microsoft.com/office/drawing/2014/main" id="{BB99177D-9058-4246-9B56-D229BFD8850F}"/>
              </a:ext>
            </a:extLst>
          </p:cNvPr>
          <p:cNvSpPr>
            <a:spLocks noGrp="1"/>
          </p:cNvSpPr>
          <p:nvPr>
            <p:ph type="ftr" sz="quarter" idx="11"/>
          </p:nvPr>
        </p:nvSpPr>
        <p:spPr>
          <a:xfrm>
            <a:off x="7237413" y="6168551"/>
            <a:ext cx="4114800" cy="190327"/>
          </a:xfrm>
        </p:spPr>
        <p:txBody>
          <a:bodyPr/>
          <a:lstStyle/>
          <a:p>
            <a:r>
              <a:rPr lang="en-US"/>
              <a:t>@ChrisCurrin</a:t>
            </a:r>
            <a:endParaRPr lang="en-US" dirty="0"/>
          </a:p>
        </p:txBody>
      </p:sp>
      <p:sp>
        <p:nvSpPr>
          <p:cNvPr id="5" name="Slide Number Placeholder 4">
            <a:extLst>
              <a:ext uri="{FF2B5EF4-FFF2-40B4-BE49-F238E27FC236}">
                <a16:creationId xmlns:a16="http://schemas.microsoft.com/office/drawing/2014/main" id="{3837AEF3-D709-4769-8799-695772AE5ABA}"/>
              </a:ext>
            </a:extLst>
          </p:cNvPr>
          <p:cNvSpPr>
            <a:spLocks noGrp="1"/>
          </p:cNvSpPr>
          <p:nvPr>
            <p:ph type="sldNum" sz="quarter" idx="12"/>
          </p:nvPr>
        </p:nvSpPr>
        <p:spPr>
          <a:xfrm>
            <a:off x="838200" y="6155851"/>
            <a:ext cx="457200" cy="184317"/>
          </a:xfrm>
        </p:spPr>
        <p:txBody>
          <a:bodyPr/>
          <a:lstStyle/>
          <a:p>
            <a:fld id="{4950F5D8-22E1-4015-8661-E5B1FD28C2DE}" type="slidenum">
              <a:rPr lang="en-US" smtClean="0"/>
              <a:pPr/>
              <a:t>4</a:t>
            </a:fld>
            <a:endParaRPr lang="en-US" dirty="0"/>
          </a:p>
        </p:txBody>
      </p:sp>
      <p:sp>
        <p:nvSpPr>
          <p:cNvPr id="7" name="Text Placeholder 6">
            <a:extLst>
              <a:ext uri="{FF2B5EF4-FFF2-40B4-BE49-F238E27FC236}">
                <a16:creationId xmlns:a16="http://schemas.microsoft.com/office/drawing/2014/main" id="{946AC501-B359-42B4-BEAB-B15A30456FA6}"/>
              </a:ext>
            </a:extLst>
          </p:cNvPr>
          <p:cNvSpPr>
            <a:spLocks noGrp="1"/>
          </p:cNvSpPr>
          <p:nvPr>
            <p:ph type="body" idx="1"/>
          </p:nvPr>
        </p:nvSpPr>
        <p:spPr>
          <a:xfrm>
            <a:off x="836614" y="3986332"/>
            <a:ext cx="2286000" cy="334918"/>
          </a:xfrm>
        </p:spPr>
        <p:txBody>
          <a:bodyPr/>
          <a:lstStyle/>
          <a:p>
            <a:r>
              <a:rPr lang="en-US" dirty="0"/>
              <a:t>Chart type</a:t>
            </a:r>
          </a:p>
        </p:txBody>
      </p:sp>
      <p:sp>
        <p:nvSpPr>
          <p:cNvPr id="8" name="Text Placeholder 7">
            <a:extLst>
              <a:ext uri="{FF2B5EF4-FFF2-40B4-BE49-F238E27FC236}">
                <a16:creationId xmlns:a16="http://schemas.microsoft.com/office/drawing/2014/main" id="{55A064E7-CBD4-44C6-846D-EC14D2291E3C}"/>
              </a:ext>
            </a:extLst>
          </p:cNvPr>
          <p:cNvSpPr>
            <a:spLocks noGrp="1"/>
          </p:cNvSpPr>
          <p:nvPr>
            <p:ph type="body" sz="quarter" idx="14"/>
          </p:nvPr>
        </p:nvSpPr>
        <p:spPr>
          <a:xfrm>
            <a:off x="836614" y="4419548"/>
            <a:ext cx="2286000" cy="1377537"/>
          </a:xfrm>
        </p:spPr>
        <p:txBody>
          <a:bodyPr>
            <a:normAutofit/>
          </a:bodyPr>
          <a:lstStyle/>
          <a:p>
            <a:r>
              <a:rPr lang="en-US" dirty="0"/>
              <a:t>outlining strategies for selecting the correct type of figure depending on the study design, sample size, and the type of variable</a:t>
            </a:r>
          </a:p>
        </p:txBody>
      </p:sp>
      <p:sp>
        <p:nvSpPr>
          <p:cNvPr id="9" name="Text Placeholder 8">
            <a:extLst>
              <a:ext uri="{FF2B5EF4-FFF2-40B4-BE49-F238E27FC236}">
                <a16:creationId xmlns:a16="http://schemas.microsoft.com/office/drawing/2014/main" id="{32F2863B-8BCD-4F0E-9518-0B9181837435}"/>
              </a:ext>
            </a:extLst>
          </p:cNvPr>
          <p:cNvSpPr>
            <a:spLocks noGrp="1"/>
          </p:cNvSpPr>
          <p:nvPr>
            <p:ph type="body" idx="37"/>
          </p:nvPr>
        </p:nvSpPr>
        <p:spPr>
          <a:xfrm>
            <a:off x="3623390" y="3986332"/>
            <a:ext cx="2286000" cy="334918"/>
          </a:xfrm>
        </p:spPr>
        <p:txBody>
          <a:bodyPr/>
          <a:lstStyle/>
          <a:p>
            <a:r>
              <a:rPr lang="en-US" dirty="0"/>
              <a:t>Effective plots</a:t>
            </a:r>
          </a:p>
        </p:txBody>
      </p:sp>
      <p:sp>
        <p:nvSpPr>
          <p:cNvPr id="10" name="Text Placeholder 9">
            <a:extLst>
              <a:ext uri="{FF2B5EF4-FFF2-40B4-BE49-F238E27FC236}">
                <a16:creationId xmlns:a16="http://schemas.microsoft.com/office/drawing/2014/main" id="{6B3FA7AE-E9B6-4391-900E-62AD4FE3D703}"/>
              </a:ext>
            </a:extLst>
          </p:cNvPr>
          <p:cNvSpPr>
            <a:spLocks noGrp="1"/>
          </p:cNvSpPr>
          <p:nvPr>
            <p:ph type="body" sz="quarter" idx="38"/>
          </p:nvPr>
        </p:nvSpPr>
        <p:spPr>
          <a:xfrm>
            <a:off x="3623390" y="4419548"/>
            <a:ext cx="2286000" cy="1377537"/>
          </a:xfrm>
        </p:spPr>
        <p:txBody>
          <a:bodyPr/>
          <a:lstStyle/>
          <a:p>
            <a:r>
              <a:rPr lang="en-US" dirty="0"/>
              <a:t>examining techniques for making effective dot plots, box plots, and violin plots</a:t>
            </a:r>
          </a:p>
        </p:txBody>
      </p:sp>
      <p:sp>
        <p:nvSpPr>
          <p:cNvPr id="11" name="Text Placeholder 10">
            <a:extLst>
              <a:ext uri="{FF2B5EF4-FFF2-40B4-BE49-F238E27FC236}">
                <a16:creationId xmlns:a16="http://schemas.microsoft.com/office/drawing/2014/main" id="{3D56E019-758A-464A-B587-F52D68662C9A}"/>
              </a:ext>
            </a:extLst>
          </p:cNvPr>
          <p:cNvSpPr>
            <a:spLocks noGrp="1"/>
          </p:cNvSpPr>
          <p:nvPr>
            <p:ph type="body" idx="41"/>
          </p:nvPr>
        </p:nvSpPr>
        <p:spPr>
          <a:xfrm>
            <a:off x="6410166" y="3986332"/>
            <a:ext cx="2286000" cy="334918"/>
          </a:xfrm>
        </p:spPr>
        <p:txBody>
          <a:bodyPr/>
          <a:lstStyle/>
          <a:p>
            <a:r>
              <a:rPr lang="en-US" dirty="0"/>
              <a:t>Mixed messages</a:t>
            </a:r>
          </a:p>
        </p:txBody>
      </p:sp>
      <p:sp>
        <p:nvSpPr>
          <p:cNvPr id="12" name="Text Placeholder 11">
            <a:extLst>
              <a:ext uri="{FF2B5EF4-FFF2-40B4-BE49-F238E27FC236}">
                <a16:creationId xmlns:a16="http://schemas.microsoft.com/office/drawing/2014/main" id="{FB3DB5CC-50BC-455B-B60A-C666C4564929}"/>
              </a:ext>
            </a:extLst>
          </p:cNvPr>
          <p:cNvSpPr>
            <a:spLocks noGrp="1"/>
          </p:cNvSpPr>
          <p:nvPr>
            <p:ph type="body" sz="quarter" idx="42"/>
          </p:nvPr>
        </p:nvSpPr>
        <p:spPr>
          <a:xfrm>
            <a:off x="6410166" y="4419548"/>
            <a:ext cx="2286000" cy="1377537"/>
          </a:xfrm>
        </p:spPr>
        <p:txBody>
          <a:bodyPr/>
          <a:lstStyle/>
          <a:p>
            <a:r>
              <a:rPr lang="en-US" dirty="0"/>
              <a:t>illustrating how to avoid sending mixed messages by aligning the figure structure with the study design and statistical analysis. </a:t>
            </a:r>
          </a:p>
        </p:txBody>
      </p:sp>
      <p:sp>
        <p:nvSpPr>
          <p:cNvPr id="13" name="Text Placeholder 12">
            <a:extLst>
              <a:ext uri="{FF2B5EF4-FFF2-40B4-BE49-F238E27FC236}">
                <a16:creationId xmlns:a16="http://schemas.microsoft.com/office/drawing/2014/main" id="{D87E618D-A3E4-448B-A901-D1DDFBCC6E4A}"/>
              </a:ext>
            </a:extLst>
          </p:cNvPr>
          <p:cNvSpPr>
            <a:spLocks noGrp="1"/>
          </p:cNvSpPr>
          <p:nvPr>
            <p:ph type="body" idx="45"/>
          </p:nvPr>
        </p:nvSpPr>
        <p:spPr>
          <a:xfrm>
            <a:off x="9196941" y="3986332"/>
            <a:ext cx="2886201" cy="334918"/>
          </a:xfrm>
        </p:spPr>
        <p:txBody>
          <a:bodyPr>
            <a:normAutofit/>
          </a:bodyPr>
          <a:lstStyle/>
          <a:p>
            <a:r>
              <a:rPr lang="en-US" dirty="0"/>
              <a:t>Resources &amp; examples</a:t>
            </a:r>
          </a:p>
        </p:txBody>
      </p:sp>
      <p:sp>
        <p:nvSpPr>
          <p:cNvPr id="14" name="Text Placeholder 13">
            <a:extLst>
              <a:ext uri="{FF2B5EF4-FFF2-40B4-BE49-F238E27FC236}">
                <a16:creationId xmlns:a16="http://schemas.microsoft.com/office/drawing/2014/main" id="{EB470788-3F93-4B57-8AA3-4B8CC21101D7}"/>
              </a:ext>
            </a:extLst>
          </p:cNvPr>
          <p:cNvSpPr>
            <a:spLocks noGrp="1"/>
          </p:cNvSpPr>
          <p:nvPr>
            <p:ph type="body" sz="quarter" idx="46"/>
          </p:nvPr>
        </p:nvSpPr>
        <p:spPr>
          <a:xfrm>
            <a:off x="9196942" y="4419548"/>
            <a:ext cx="2286000" cy="1377537"/>
          </a:xfrm>
        </p:spPr>
        <p:txBody>
          <a:bodyPr>
            <a:normAutofit fontScale="92500" lnSpcReduction="10000"/>
          </a:bodyPr>
          <a:lstStyle/>
          <a:p>
            <a:r>
              <a:rPr lang="en-US" dirty="0"/>
              <a:t>Resources include a list of free tools and templates that authors can use to create more informative figures and an online simulator that illustrates why summary statistics are meaningful only when there are enough data to summarize</a:t>
            </a:r>
          </a:p>
        </p:txBody>
      </p:sp>
      <p:sp>
        <p:nvSpPr>
          <p:cNvPr id="41" name="Text Placeholder 40">
            <a:extLst>
              <a:ext uri="{FF2B5EF4-FFF2-40B4-BE49-F238E27FC236}">
                <a16:creationId xmlns:a16="http://schemas.microsoft.com/office/drawing/2014/main" id="{7A61AA21-286A-4A44-95AD-CA5408813558}"/>
              </a:ext>
            </a:extLst>
          </p:cNvPr>
          <p:cNvSpPr>
            <a:spLocks noGrp="1"/>
          </p:cNvSpPr>
          <p:nvPr>
            <p:ph type="body" sz="quarter" idx="47"/>
          </p:nvPr>
        </p:nvSpPr>
        <p:spPr/>
        <p:txBody>
          <a:bodyPr/>
          <a:lstStyle/>
          <a:p>
            <a:endParaRPr lang="en-ZA"/>
          </a:p>
        </p:txBody>
      </p:sp>
      <p:pic>
        <p:nvPicPr>
          <p:cNvPr id="24" name="Picture Placeholder 23" descr="Image icon">
            <a:extLst>
              <a:ext uri="{FF2B5EF4-FFF2-40B4-BE49-F238E27FC236}">
                <a16:creationId xmlns:a16="http://schemas.microsoft.com/office/drawing/2014/main" id="{392F88FE-8354-454B-B97D-5C8A7B8ABAEF}"/>
              </a:ext>
            </a:extLst>
          </p:cNvPr>
          <p:cNvPicPr>
            <a:picLocks noGrp="1" noChangeAspect="1"/>
          </p:cNvPicPr>
          <p:nvPr>
            <p:ph type="pic" sz="quarter" idx="48"/>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08" r="3008"/>
          <a:stretch/>
        </p:blipFill>
        <p:spPr>
          <a:xfrm>
            <a:off x="839788" y="2446953"/>
            <a:ext cx="1069848" cy="795528"/>
          </a:xfrm>
        </p:spPr>
      </p:pic>
      <p:pic>
        <p:nvPicPr>
          <p:cNvPr id="26" name="Picture Placeholder 25" descr="Pencil icon">
            <a:extLst>
              <a:ext uri="{FF2B5EF4-FFF2-40B4-BE49-F238E27FC236}">
                <a16:creationId xmlns:a16="http://schemas.microsoft.com/office/drawing/2014/main" id="{C4D678E5-CB73-4197-8507-0EB6C03643FD}"/>
              </a:ext>
            </a:extLst>
          </p:cNvPr>
          <p:cNvPicPr>
            <a:picLocks noGrp="1" noChangeAspect="1"/>
          </p:cNvPicPr>
          <p:nvPr>
            <p:ph type="pic" sz="quarter" idx="49"/>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008" r="3008"/>
          <a:stretch/>
        </p:blipFill>
        <p:spPr>
          <a:xfrm>
            <a:off x="3625506" y="2446953"/>
            <a:ext cx="1069848" cy="795528"/>
          </a:xfrm>
        </p:spPr>
      </p:pic>
      <p:pic>
        <p:nvPicPr>
          <p:cNvPr id="28" name="Picture Placeholder 27" descr="Video player icon">
            <a:extLst>
              <a:ext uri="{FF2B5EF4-FFF2-40B4-BE49-F238E27FC236}">
                <a16:creationId xmlns:a16="http://schemas.microsoft.com/office/drawing/2014/main" id="{52EE44A9-BFCE-4316-B45E-2C903D64670D}"/>
              </a:ext>
            </a:extLst>
          </p:cNvPr>
          <p:cNvPicPr>
            <a:picLocks noGrp="1" noChangeAspect="1"/>
          </p:cNvPicPr>
          <p:nvPr>
            <p:ph type="pic" sz="quarter" idx="50"/>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078" r="3078"/>
          <a:stretch/>
        </p:blipFill>
        <p:spPr>
          <a:xfrm>
            <a:off x="6411224" y="2446953"/>
            <a:ext cx="1069848" cy="795528"/>
          </a:xfrm>
        </p:spPr>
      </p:pic>
      <p:pic>
        <p:nvPicPr>
          <p:cNvPr id="35" name="Picture Placeholder 34" descr="Brush icon">
            <a:extLst>
              <a:ext uri="{FF2B5EF4-FFF2-40B4-BE49-F238E27FC236}">
                <a16:creationId xmlns:a16="http://schemas.microsoft.com/office/drawing/2014/main" id="{AB56B8F0-CFB5-415D-91AE-C4BFD753CC13}"/>
              </a:ext>
            </a:extLst>
          </p:cNvPr>
          <p:cNvPicPr>
            <a:picLocks noGrp="1" noChangeAspect="1"/>
          </p:cNvPicPr>
          <p:nvPr>
            <p:ph type="pic" sz="quarter" idx="51"/>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008" r="3008"/>
          <a:stretch/>
        </p:blipFill>
        <p:spPr>
          <a:xfrm>
            <a:off x="9196942" y="2446953"/>
            <a:ext cx="1069848" cy="795528"/>
          </a:xfrm>
        </p:spPr>
      </p:pic>
      <p:sp>
        <p:nvSpPr>
          <p:cNvPr id="45" name="Picture Placeholder 44">
            <a:extLst>
              <a:ext uri="{FF2B5EF4-FFF2-40B4-BE49-F238E27FC236}">
                <a16:creationId xmlns:a16="http://schemas.microsoft.com/office/drawing/2014/main" id="{17026187-9377-44B2-8794-5EAD2BF34E0D}"/>
              </a:ext>
            </a:extLst>
          </p:cNvPr>
          <p:cNvSpPr>
            <a:spLocks noGrp="1"/>
          </p:cNvSpPr>
          <p:nvPr>
            <p:ph type="pic" sz="quarter" idx="52"/>
          </p:nvPr>
        </p:nvSpPr>
        <p:spPr/>
      </p:sp>
    </p:spTree>
    <p:extLst>
      <p:ext uri="{BB962C8B-B14F-4D97-AF65-F5344CB8AC3E}">
        <p14:creationId xmlns:p14="http://schemas.microsoft.com/office/powerpoint/2010/main" val="2570002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1">
            <a:extLst>
              <a:ext uri="{FF2B5EF4-FFF2-40B4-BE49-F238E27FC236}">
                <a16:creationId xmlns:a16="http://schemas.microsoft.com/office/drawing/2014/main" id="{6230577B-F3D7-4061-A04C-8A40077EEF3E}"/>
              </a:ext>
            </a:extLst>
          </p:cNvPr>
          <p:cNvSpPr>
            <a:spLocks noGrp="1"/>
          </p:cNvSpPr>
          <p:nvPr>
            <p:ph type="dt" sz="half" idx="10"/>
          </p:nvPr>
        </p:nvSpPr>
        <p:spPr>
          <a:xfrm>
            <a:off x="8609013" y="5998474"/>
            <a:ext cx="2743200" cy="143149"/>
          </a:xfrm>
        </p:spPr>
        <p:txBody>
          <a:bodyPr/>
          <a:lstStyle/>
          <a:p>
            <a:pPr>
              <a:spcAft>
                <a:spcPts val="600"/>
              </a:spcAft>
            </a:pPr>
            <a:fld id="{3FB83902-8B81-4A92-B8BC-71EE86C35248}" type="datetime1">
              <a:rPr lang="en-ZA" noProof="0" smtClean="0"/>
              <a:pPr>
                <a:spcAft>
                  <a:spcPts val="600"/>
                </a:spcAft>
              </a:pPr>
              <a:t>2020/12/07</a:t>
            </a:fld>
            <a:endParaRPr lang="en-US" noProof="0"/>
          </a:p>
        </p:txBody>
      </p:sp>
      <p:sp>
        <p:nvSpPr>
          <p:cNvPr id="1029" name="Footer Placeholder 2">
            <a:extLst>
              <a:ext uri="{FF2B5EF4-FFF2-40B4-BE49-F238E27FC236}">
                <a16:creationId xmlns:a16="http://schemas.microsoft.com/office/drawing/2014/main" id="{7FCE3812-13AB-42EF-80BE-5EC7E706AE7B}"/>
              </a:ext>
            </a:extLst>
          </p:cNvPr>
          <p:cNvSpPr>
            <a:spLocks noGrp="1"/>
          </p:cNvSpPr>
          <p:nvPr>
            <p:ph type="ftr" sz="quarter" idx="11"/>
          </p:nvPr>
        </p:nvSpPr>
        <p:spPr>
          <a:xfrm>
            <a:off x="7237413" y="6168551"/>
            <a:ext cx="4114800" cy="190327"/>
          </a:xfrm>
        </p:spPr>
        <p:txBody>
          <a:bodyPr/>
          <a:lstStyle/>
          <a:p>
            <a:pPr>
              <a:spcAft>
                <a:spcPts val="600"/>
              </a:spcAft>
            </a:pPr>
            <a:r>
              <a:rPr lang="en-US" noProof="0"/>
              <a:t>@ChrisCurrin</a:t>
            </a:r>
          </a:p>
        </p:txBody>
      </p:sp>
      <p:sp>
        <p:nvSpPr>
          <p:cNvPr id="1030" name="Slide Number Placeholder 3">
            <a:extLst>
              <a:ext uri="{FF2B5EF4-FFF2-40B4-BE49-F238E27FC236}">
                <a16:creationId xmlns:a16="http://schemas.microsoft.com/office/drawing/2014/main" id="{917B2FE0-9F00-49EC-A213-F85D9BDAD9A4}"/>
              </a:ext>
            </a:extLst>
          </p:cNvPr>
          <p:cNvSpPr>
            <a:spLocks noGrp="1"/>
          </p:cNvSpPr>
          <p:nvPr>
            <p:ph type="sldNum" sz="quarter" idx="12"/>
          </p:nvPr>
        </p:nvSpPr>
        <p:spPr>
          <a:xfrm>
            <a:off x="838200" y="6155851"/>
            <a:ext cx="457200" cy="184317"/>
          </a:xfrm>
        </p:spPr>
        <p:txBody>
          <a:bodyPr/>
          <a:lstStyle/>
          <a:p>
            <a:pPr>
              <a:spcAft>
                <a:spcPts val="600"/>
              </a:spcAft>
            </a:pPr>
            <a:fld id="{4950F5D8-22E1-4015-8661-E5B1FD28C2DE}" type="slidenum">
              <a:rPr lang="en-US" noProof="0" smtClean="0"/>
              <a:pPr>
                <a:spcAft>
                  <a:spcPts val="600"/>
                </a:spcAft>
              </a:pPr>
              <a:t>5</a:t>
            </a:fld>
            <a:endParaRPr lang="en-US" noProof="0"/>
          </a:p>
        </p:txBody>
      </p:sp>
      <p:sp>
        <p:nvSpPr>
          <p:cNvPr id="2" name="Title 1">
            <a:extLst>
              <a:ext uri="{FF2B5EF4-FFF2-40B4-BE49-F238E27FC236}">
                <a16:creationId xmlns:a16="http://schemas.microsoft.com/office/drawing/2014/main" id="{259B54C2-626D-4E56-A5A3-494CC09D763E}"/>
              </a:ext>
            </a:extLst>
          </p:cNvPr>
          <p:cNvSpPr>
            <a:spLocks noGrp="1"/>
          </p:cNvSpPr>
          <p:nvPr>
            <p:ph type="title"/>
          </p:nvPr>
        </p:nvSpPr>
        <p:spPr>
          <a:xfrm>
            <a:off x="839788" y="457200"/>
            <a:ext cx="3932237" cy="1600200"/>
          </a:xfrm>
        </p:spPr>
        <p:txBody>
          <a:bodyPr anchor="b">
            <a:normAutofit/>
          </a:bodyPr>
          <a:lstStyle/>
          <a:p>
            <a:r>
              <a:rPr lang="en-US" sz="4800" dirty="0"/>
              <a:t>Chart types</a:t>
            </a:r>
            <a:endParaRPr lang="ru-RU" sz="4800" dirty="0"/>
          </a:p>
        </p:txBody>
      </p:sp>
      <p:sp>
        <p:nvSpPr>
          <p:cNvPr id="7" name="Subtitle 6">
            <a:extLst>
              <a:ext uri="{FF2B5EF4-FFF2-40B4-BE49-F238E27FC236}">
                <a16:creationId xmlns:a16="http://schemas.microsoft.com/office/drawing/2014/main" id="{FA7655FA-C53D-4FB0-9C00-53DFADE92015}"/>
              </a:ext>
            </a:extLst>
          </p:cNvPr>
          <p:cNvSpPr>
            <a:spLocks noGrp="1"/>
          </p:cNvSpPr>
          <p:nvPr>
            <p:ph type="body" sz="half" idx="2"/>
          </p:nvPr>
        </p:nvSpPr>
        <p:spPr>
          <a:xfrm>
            <a:off x="839788" y="2057400"/>
            <a:ext cx="3932237" cy="3811588"/>
          </a:xfrm>
        </p:spPr>
        <p:txBody>
          <a:bodyPr>
            <a:normAutofit/>
          </a:bodyPr>
          <a:lstStyle/>
          <a:p>
            <a:r>
              <a:rPr lang="en-US" sz="2800" dirty="0"/>
              <a:t>Humble pie</a:t>
            </a:r>
          </a:p>
          <a:p>
            <a:pPr marL="285750" indent="-285750">
              <a:buFontTx/>
              <a:buChar char="-"/>
            </a:pPr>
            <a:r>
              <a:rPr lang="en-US" sz="1800" dirty="0"/>
              <a:t>A pie chart is a circle divided into sectors that each represent a proportion of the whole. </a:t>
            </a:r>
          </a:p>
          <a:p>
            <a:pPr marL="285750" indent="-285750">
              <a:buFont typeface="Franklin Gothic Book" panose="020B0503020102020204" pitchFamily="34" charset="0"/>
              <a:buChar char="?"/>
            </a:pPr>
            <a:r>
              <a:rPr lang="en-US" sz="1800" dirty="0"/>
              <a:t>which group has the highest value in these 3 graphics.</a:t>
            </a:r>
          </a:p>
          <a:p>
            <a:pPr marL="285750" indent="-285750">
              <a:buFont typeface="Franklin Gothic Book" panose="020B0503020102020204" pitchFamily="34" charset="0"/>
              <a:buChar char="?"/>
            </a:pPr>
            <a:r>
              <a:rPr lang="en-US" sz="1800" dirty="0"/>
              <a:t>what is the evolution of values among groups.</a:t>
            </a:r>
            <a:endParaRPr lang="ru-RU" sz="1800" dirty="0"/>
          </a:p>
        </p:txBody>
      </p:sp>
      <p:pic>
        <p:nvPicPr>
          <p:cNvPr id="20" name="Picture 19" descr="Chart, pie chart&#10;&#10;Description automatically generated">
            <a:extLst>
              <a:ext uri="{FF2B5EF4-FFF2-40B4-BE49-F238E27FC236}">
                <a16:creationId xmlns:a16="http://schemas.microsoft.com/office/drawing/2014/main" id="{B84B9B74-AF7D-43F3-A122-7ACF5021A2E8}"/>
              </a:ext>
            </a:extLst>
          </p:cNvPr>
          <p:cNvPicPr>
            <a:picLocks noChangeAspect="1"/>
          </p:cNvPicPr>
          <p:nvPr/>
        </p:nvPicPr>
        <p:blipFill rotWithShape="1">
          <a:blip r:embed="rId3"/>
          <a:srcRect t="12117" b="12117"/>
          <a:stretch/>
        </p:blipFill>
        <p:spPr>
          <a:xfrm>
            <a:off x="4745834" y="811420"/>
            <a:ext cx="7446166" cy="2256694"/>
          </a:xfrm>
          <a:prstGeom prst="rect">
            <a:avLst/>
          </a:prstGeom>
          <a:effectLst>
            <a:outerShdw blurRad="63500" sx="102000" sy="102000" algn="ctr" rotWithShape="0">
              <a:prstClr val="black">
                <a:alpha val="40000"/>
              </a:prstClr>
            </a:outerShdw>
          </a:effectLst>
        </p:spPr>
      </p:pic>
      <p:pic>
        <p:nvPicPr>
          <p:cNvPr id="21" name="Picture 4">
            <a:extLst>
              <a:ext uri="{FF2B5EF4-FFF2-40B4-BE49-F238E27FC236}">
                <a16:creationId xmlns:a16="http://schemas.microsoft.com/office/drawing/2014/main" id="{778A5C3B-0EC5-412E-8465-D734FCF29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834" y="2890522"/>
            <a:ext cx="7446164" cy="2978466"/>
          </a:xfrm>
          <a:prstGeom prst="rect">
            <a:avLst/>
          </a:prstGeom>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16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354DF03-8D4A-4197-A38A-D36AD3135DC7}"/>
              </a:ext>
            </a:extLst>
          </p:cNvPr>
          <p:cNvPicPr>
            <a:picLocks noChangeAspect="1"/>
          </p:cNvPicPr>
          <p:nvPr/>
        </p:nvPicPr>
        <p:blipFill>
          <a:blip r:embed="rId3"/>
          <a:stretch>
            <a:fillRect/>
          </a:stretch>
        </p:blipFill>
        <p:spPr>
          <a:xfrm>
            <a:off x="5010551" y="1054893"/>
            <a:ext cx="6760761" cy="3049104"/>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71F720D1-9F9C-4E18-A0CA-766378E1A741}"/>
              </a:ext>
            </a:extLst>
          </p:cNvPr>
          <p:cNvSpPr txBox="1"/>
          <p:nvPr/>
        </p:nvSpPr>
        <p:spPr>
          <a:xfrm>
            <a:off x="180972" y="4752975"/>
            <a:ext cx="11858627" cy="181588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i="0" dirty="0">
                <a:solidFill>
                  <a:schemeClr val="bg1"/>
                </a:solidFill>
                <a:effectLst/>
                <a:latin typeface="HelveticaNeue"/>
              </a:rPr>
              <a:t>Figure 1. Why one shouldn’t use a bar graph, even if the data are normally distributed.</a:t>
            </a:r>
            <a:r>
              <a:rPr lang="en-US" sz="1400" b="0" i="0" dirty="0">
                <a:solidFill>
                  <a:schemeClr val="bg1"/>
                </a:solidFill>
                <a:effectLst/>
                <a:latin typeface="HelveticaNeue"/>
              </a:rPr>
              <a:t> </a:t>
            </a:r>
          </a:p>
          <a:p>
            <a:r>
              <a:rPr lang="en-US" sz="1400" b="0" i="0" dirty="0">
                <a:solidFill>
                  <a:schemeClr val="bg1"/>
                </a:solidFill>
                <a:effectLst/>
                <a:latin typeface="HelveticaNeue"/>
              </a:rPr>
              <a:t>Bar graphs arbitrarily assign importance to the height of the bar, rather than focusing attention on how the difference between means compares to the range of observed values. </a:t>
            </a:r>
          </a:p>
          <a:p>
            <a:r>
              <a:rPr lang="en-US" sz="1400" b="1" i="0" dirty="0">
                <a:solidFill>
                  <a:schemeClr val="bg1"/>
                </a:solidFill>
                <a:effectLst/>
                <a:latin typeface="HelveticaNeue"/>
              </a:rPr>
              <a:t>A</a:t>
            </a:r>
            <a:r>
              <a:rPr lang="en-US" sz="1400" b="0" i="0" dirty="0">
                <a:solidFill>
                  <a:schemeClr val="bg1"/>
                </a:solidFill>
                <a:effectLst/>
                <a:latin typeface="HelveticaNeue"/>
              </a:rPr>
              <a:t>, The bar height represents the mean. Error bars represent 1 standard error. The y-axis starts at zero and ends just above the highest error bar. </a:t>
            </a:r>
          </a:p>
          <a:p>
            <a:r>
              <a:rPr lang="en-US" sz="1400" b="1" i="0" dirty="0">
                <a:solidFill>
                  <a:schemeClr val="bg1"/>
                </a:solidFill>
                <a:effectLst/>
                <a:latin typeface="HelveticaNeue"/>
              </a:rPr>
              <a:t>B</a:t>
            </a:r>
            <a:r>
              <a:rPr lang="en-US" sz="1400" b="0" i="0" dirty="0">
                <a:solidFill>
                  <a:schemeClr val="bg1"/>
                </a:solidFill>
                <a:effectLst/>
                <a:latin typeface="HelveticaNeue"/>
              </a:rPr>
              <a:t>, Adding data points reveals that the bar graph in </a:t>
            </a:r>
            <a:r>
              <a:rPr lang="en-US" sz="1400" b="1" i="0" dirty="0">
                <a:solidFill>
                  <a:schemeClr val="bg1"/>
                </a:solidFill>
                <a:effectLst/>
                <a:latin typeface="HelveticaNeue"/>
              </a:rPr>
              <a:t>A</a:t>
            </a:r>
            <a:r>
              <a:rPr lang="en-US" sz="1400" b="0" i="0" dirty="0">
                <a:solidFill>
                  <a:schemeClr val="bg1"/>
                </a:solidFill>
                <a:effectLst/>
                <a:latin typeface="HelveticaNeue"/>
              </a:rPr>
              <a:t> includes low values that never occurred in the sample (“Zone of Irrelevance”) and excludes observed values above the highest error bar (“Zone of Invisibility”). </a:t>
            </a:r>
          </a:p>
          <a:p>
            <a:r>
              <a:rPr lang="en-US" sz="1400" b="1" i="0" dirty="0">
                <a:solidFill>
                  <a:schemeClr val="bg1"/>
                </a:solidFill>
                <a:effectLst/>
                <a:latin typeface="HelveticaNeue"/>
              </a:rPr>
              <a:t>C</a:t>
            </a:r>
            <a:r>
              <a:rPr lang="en-US" sz="1400" b="0" i="0" dirty="0">
                <a:solidFill>
                  <a:schemeClr val="bg1"/>
                </a:solidFill>
                <a:effectLst/>
                <a:latin typeface="HelveticaNeue"/>
              </a:rPr>
              <a:t>, The dot plot emphasizes how the difference between means compares to the range of observed values. The y-axis includes all observed values. </a:t>
            </a:r>
          </a:p>
          <a:p>
            <a:r>
              <a:rPr lang="en-US" sz="1400" b="0" i="0" dirty="0">
                <a:solidFill>
                  <a:schemeClr val="bg1"/>
                </a:solidFill>
                <a:effectLst/>
                <a:latin typeface="HelveticaNeue"/>
              </a:rPr>
              <a:t>Reprinted from </a:t>
            </a:r>
            <a:r>
              <a:rPr lang="en-US" sz="1400" b="0" i="0" dirty="0" err="1">
                <a:solidFill>
                  <a:schemeClr val="bg1"/>
                </a:solidFill>
                <a:effectLst/>
                <a:latin typeface="HelveticaNeue"/>
              </a:rPr>
              <a:t>Weissgerber</a:t>
            </a:r>
            <a:r>
              <a:rPr lang="en-US" sz="1400" b="0" i="0" dirty="0">
                <a:solidFill>
                  <a:schemeClr val="bg1"/>
                </a:solidFill>
                <a:effectLst/>
                <a:latin typeface="HelveticaNeue"/>
              </a:rPr>
              <a:t> et al</a:t>
            </a:r>
            <a:r>
              <a:rPr lang="en-US" sz="1400" b="1" i="0" u="none" strike="noStrike" baseline="30000" dirty="0">
                <a:solidFill>
                  <a:schemeClr val="bg1"/>
                </a:solidFill>
                <a:effectLst/>
                <a:latin typeface="HelveticaNeue"/>
                <a:hlinkClick r:id="rId4">
                  <a:extLst>
                    <a:ext uri="{A12FA001-AC4F-418D-AE19-62706E023703}">
                      <ahyp:hlinkClr xmlns:ahyp="http://schemas.microsoft.com/office/drawing/2018/hyperlinkcolor" val="tx"/>
                    </a:ext>
                  </a:extLst>
                </a:hlinkClick>
              </a:rPr>
              <a:t>22</a:t>
            </a:r>
            <a:r>
              <a:rPr lang="en-US" sz="1400" b="0" i="0" dirty="0">
                <a:solidFill>
                  <a:schemeClr val="bg1"/>
                </a:solidFill>
                <a:effectLst/>
                <a:latin typeface="HelveticaNeue"/>
              </a:rPr>
              <a:t> under a CC-BY license. SE indicates standard error.</a:t>
            </a:r>
            <a:endParaRPr lang="en-ZA" sz="1400" dirty="0">
              <a:solidFill>
                <a:schemeClr val="bg1"/>
              </a:solidFill>
            </a:endParaRPr>
          </a:p>
        </p:txBody>
      </p:sp>
      <p:sp>
        <p:nvSpPr>
          <p:cNvPr id="19" name="Title 1">
            <a:extLst>
              <a:ext uri="{FF2B5EF4-FFF2-40B4-BE49-F238E27FC236}">
                <a16:creationId xmlns:a16="http://schemas.microsoft.com/office/drawing/2014/main" id="{B3085998-BAD5-4F82-8B3C-833441EA8027}"/>
              </a:ext>
            </a:extLst>
          </p:cNvPr>
          <p:cNvSpPr>
            <a:spLocks noGrp="1"/>
          </p:cNvSpPr>
          <p:nvPr>
            <p:ph type="title"/>
          </p:nvPr>
        </p:nvSpPr>
        <p:spPr>
          <a:xfrm>
            <a:off x="382588" y="719137"/>
            <a:ext cx="3970337" cy="747713"/>
          </a:xfrm>
        </p:spPr>
        <p:txBody>
          <a:bodyPr anchor="b">
            <a:normAutofit/>
          </a:bodyPr>
          <a:lstStyle/>
          <a:p>
            <a:r>
              <a:rPr lang="en-US" sz="4800" dirty="0"/>
              <a:t>Chart types</a:t>
            </a:r>
            <a:endParaRPr lang="ru-RU" sz="4800" dirty="0"/>
          </a:p>
        </p:txBody>
      </p:sp>
      <p:sp>
        <p:nvSpPr>
          <p:cNvPr id="21" name="Subtitle 6">
            <a:extLst>
              <a:ext uri="{FF2B5EF4-FFF2-40B4-BE49-F238E27FC236}">
                <a16:creationId xmlns:a16="http://schemas.microsoft.com/office/drawing/2014/main" id="{77CA6EF9-B1B9-4C42-BC0C-AA5378ACB51F}"/>
              </a:ext>
            </a:extLst>
          </p:cNvPr>
          <p:cNvSpPr txBox="1">
            <a:spLocks/>
          </p:cNvSpPr>
          <p:nvPr/>
        </p:nvSpPr>
        <p:spPr>
          <a:xfrm>
            <a:off x="420688" y="1652587"/>
            <a:ext cx="3932237" cy="28670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2">
                    <a:lumMod val="40000"/>
                    <a:lumOff val="60000"/>
                  </a:schemeClr>
                </a:solidFill>
              </a:rPr>
              <a:t>Bar graph</a:t>
            </a:r>
          </a:p>
          <a:p>
            <a:pPr marL="0" indent="0">
              <a:buNone/>
            </a:pPr>
            <a:r>
              <a:rPr lang="en-US" sz="1800" dirty="0">
                <a:solidFill>
                  <a:schemeClr val="bg2">
                    <a:lumMod val="40000"/>
                    <a:lumOff val="60000"/>
                  </a:schemeClr>
                </a:solidFill>
              </a:rPr>
              <a:t>It shows the relationship between a </a:t>
            </a:r>
            <a:r>
              <a:rPr lang="en-US" sz="1800" b="1" dirty="0">
                <a:solidFill>
                  <a:schemeClr val="bg2">
                    <a:lumMod val="40000"/>
                    <a:lumOff val="60000"/>
                  </a:schemeClr>
                </a:solidFill>
              </a:rPr>
              <a:t>numerical</a:t>
            </a:r>
            <a:r>
              <a:rPr lang="en-US" sz="1800" dirty="0">
                <a:solidFill>
                  <a:schemeClr val="bg2">
                    <a:lumMod val="40000"/>
                    <a:lumOff val="60000"/>
                  </a:schemeClr>
                </a:solidFill>
              </a:rPr>
              <a:t> variable and a </a:t>
            </a:r>
            <a:r>
              <a:rPr lang="en-US" sz="1800" b="1" dirty="0">
                <a:solidFill>
                  <a:schemeClr val="bg2">
                    <a:lumMod val="40000"/>
                    <a:lumOff val="60000"/>
                  </a:schemeClr>
                </a:solidFill>
              </a:rPr>
              <a:t>categorical</a:t>
            </a:r>
            <a:r>
              <a:rPr lang="en-US" sz="1800" dirty="0">
                <a:solidFill>
                  <a:schemeClr val="bg2">
                    <a:lumMod val="40000"/>
                    <a:lumOff val="60000"/>
                  </a:schemeClr>
                </a:solidFill>
              </a:rPr>
              <a:t> variable.</a:t>
            </a:r>
          </a:p>
          <a:p>
            <a:pPr marL="0" indent="0">
              <a:buNone/>
            </a:pPr>
            <a:r>
              <a:rPr lang="en-US" sz="1800" dirty="0">
                <a:solidFill>
                  <a:schemeClr val="bg2">
                    <a:lumMod val="40000"/>
                    <a:lumOff val="60000"/>
                  </a:schemeClr>
                </a:solidFill>
              </a:rPr>
              <a:t>Often confounded with </a:t>
            </a:r>
            <a:r>
              <a:rPr lang="en-US" sz="1800" b="1" dirty="0">
                <a:solidFill>
                  <a:schemeClr val="bg2">
                    <a:lumMod val="40000"/>
                    <a:lumOff val="60000"/>
                  </a:schemeClr>
                </a:solidFill>
              </a:rPr>
              <a:t>histograms</a:t>
            </a:r>
            <a:r>
              <a:rPr lang="en-US" sz="1800" dirty="0">
                <a:solidFill>
                  <a:schemeClr val="bg2">
                    <a:lumMod val="40000"/>
                    <a:lumOff val="60000"/>
                  </a:schemeClr>
                </a:solidFill>
              </a:rPr>
              <a:t>, which is highly different. (It has </a:t>
            </a:r>
            <a:r>
              <a:rPr lang="en-US" sz="1800" b="1" dirty="0">
                <a:solidFill>
                  <a:schemeClr val="bg2">
                    <a:lumMod val="40000"/>
                    <a:lumOff val="60000"/>
                  </a:schemeClr>
                </a:solidFill>
              </a:rPr>
              <a:t>only</a:t>
            </a:r>
            <a:r>
              <a:rPr lang="en-US" sz="1800" dirty="0">
                <a:solidFill>
                  <a:schemeClr val="bg2">
                    <a:lumMod val="40000"/>
                    <a:lumOff val="60000"/>
                  </a:schemeClr>
                </a:solidFill>
              </a:rPr>
              <a:t> a numerical variable as input and shows its </a:t>
            </a:r>
            <a:r>
              <a:rPr lang="en-US" sz="1800" b="1" dirty="0">
                <a:solidFill>
                  <a:schemeClr val="bg2">
                    <a:lumMod val="40000"/>
                    <a:lumOff val="60000"/>
                  </a:schemeClr>
                </a:solidFill>
              </a:rPr>
              <a:t>distribution</a:t>
            </a:r>
            <a:r>
              <a:rPr lang="en-US" sz="1800" dirty="0">
                <a:solidFill>
                  <a:schemeClr val="bg2">
                    <a:lumMod val="40000"/>
                    <a:lumOff val="60000"/>
                  </a:schemeClr>
                </a:solidFill>
              </a:rPr>
              <a:t>).</a:t>
            </a:r>
            <a:endParaRPr lang="ru-RU" sz="1800" dirty="0">
              <a:solidFill>
                <a:schemeClr val="bg2">
                  <a:lumMod val="40000"/>
                  <a:lumOff val="60000"/>
                </a:schemeClr>
              </a:solidFill>
            </a:endParaRPr>
          </a:p>
        </p:txBody>
      </p:sp>
    </p:spTree>
    <p:extLst>
      <p:ext uri="{BB962C8B-B14F-4D97-AF65-F5344CB8AC3E}">
        <p14:creationId xmlns:p14="http://schemas.microsoft.com/office/powerpoint/2010/main" val="6408755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1">
            <a:extLst>
              <a:ext uri="{FF2B5EF4-FFF2-40B4-BE49-F238E27FC236}">
                <a16:creationId xmlns:a16="http://schemas.microsoft.com/office/drawing/2014/main" id="{6230577B-F3D7-4061-A04C-8A40077EEF3E}"/>
              </a:ext>
            </a:extLst>
          </p:cNvPr>
          <p:cNvSpPr>
            <a:spLocks noGrp="1"/>
          </p:cNvSpPr>
          <p:nvPr>
            <p:ph type="dt" sz="half" idx="10"/>
          </p:nvPr>
        </p:nvSpPr>
        <p:spPr>
          <a:xfrm>
            <a:off x="8609013" y="5998474"/>
            <a:ext cx="2743200" cy="143149"/>
          </a:xfrm>
        </p:spPr>
        <p:txBody>
          <a:bodyPr/>
          <a:lstStyle/>
          <a:p>
            <a:pPr>
              <a:spcAft>
                <a:spcPts val="600"/>
              </a:spcAft>
            </a:pPr>
            <a:fld id="{3FB83902-8B81-4A92-B8BC-71EE86C35248}" type="datetime1">
              <a:rPr lang="en-ZA" noProof="0" smtClean="0"/>
              <a:pPr>
                <a:spcAft>
                  <a:spcPts val="600"/>
                </a:spcAft>
              </a:pPr>
              <a:t>2020/12/07</a:t>
            </a:fld>
            <a:endParaRPr lang="en-US" noProof="0"/>
          </a:p>
        </p:txBody>
      </p:sp>
      <p:sp>
        <p:nvSpPr>
          <p:cNvPr id="1029" name="Footer Placeholder 2">
            <a:extLst>
              <a:ext uri="{FF2B5EF4-FFF2-40B4-BE49-F238E27FC236}">
                <a16:creationId xmlns:a16="http://schemas.microsoft.com/office/drawing/2014/main" id="{7FCE3812-13AB-42EF-80BE-5EC7E706AE7B}"/>
              </a:ext>
            </a:extLst>
          </p:cNvPr>
          <p:cNvSpPr>
            <a:spLocks noGrp="1"/>
          </p:cNvSpPr>
          <p:nvPr>
            <p:ph type="ftr" sz="quarter" idx="11"/>
          </p:nvPr>
        </p:nvSpPr>
        <p:spPr>
          <a:xfrm>
            <a:off x="7237413" y="6168551"/>
            <a:ext cx="4114800" cy="190327"/>
          </a:xfrm>
        </p:spPr>
        <p:txBody>
          <a:bodyPr/>
          <a:lstStyle/>
          <a:p>
            <a:pPr>
              <a:spcAft>
                <a:spcPts val="600"/>
              </a:spcAft>
            </a:pPr>
            <a:r>
              <a:rPr lang="en-US" noProof="0"/>
              <a:t>@ChrisCurrin</a:t>
            </a:r>
          </a:p>
        </p:txBody>
      </p:sp>
      <p:sp>
        <p:nvSpPr>
          <p:cNvPr id="1030" name="Slide Number Placeholder 3">
            <a:extLst>
              <a:ext uri="{FF2B5EF4-FFF2-40B4-BE49-F238E27FC236}">
                <a16:creationId xmlns:a16="http://schemas.microsoft.com/office/drawing/2014/main" id="{917B2FE0-9F00-49EC-A213-F85D9BDAD9A4}"/>
              </a:ext>
            </a:extLst>
          </p:cNvPr>
          <p:cNvSpPr>
            <a:spLocks noGrp="1"/>
          </p:cNvSpPr>
          <p:nvPr>
            <p:ph type="sldNum" sz="quarter" idx="12"/>
          </p:nvPr>
        </p:nvSpPr>
        <p:spPr>
          <a:xfrm>
            <a:off x="838200" y="6155851"/>
            <a:ext cx="457200" cy="184317"/>
          </a:xfrm>
        </p:spPr>
        <p:txBody>
          <a:bodyPr/>
          <a:lstStyle/>
          <a:p>
            <a:pPr>
              <a:spcAft>
                <a:spcPts val="600"/>
              </a:spcAft>
            </a:pPr>
            <a:fld id="{4950F5D8-22E1-4015-8661-E5B1FD28C2DE}" type="slidenum">
              <a:rPr lang="en-US" noProof="0" smtClean="0"/>
              <a:pPr>
                <a:spcAft>
                  <a:spcPts val="600"/>
                </a:spcAft>
              </a:pPr>
              <a:t>7</a:t>
            </a:fld>
            <a:endParaRPr lang="en-US" noProof="0"/>
          </a:p>
        </p:txBody>
      </p:sp>
      <p:sp>
        <p:nvSpPr>
          <p:cNvPr id="6" name="Text Placeholder 5">
            <a:extLst>
              <a:ext uri="{FF2B5EF4-FFF2-40B4-BE49-F238E27FC236}">
                <a16:creationId xmlns:a16="http://schemas.microsoft.com/office/drawing/2014/main" id="{90668CF8-39C4-43B0-92F1-62D409B33A2A}"/>
              </a:ext>
            </a:extLst>
          </p:cNvPr>
          <p:cNvSpPr>
            <a:spLocks noGrp="1"/>
          </p:cNvSpPr>
          <p:nvPr>
            <p:ph type="body" sz="half" idx="2"/>
          </p:nvPr>
        </p:nvSpPr>
        <p:spPr/>
        <p:txBody>
          <a:bodyPr/>
          <a:lstStyle/>
          <a:p>
            <a:endParaRPr lang="en-ZA"/>
          </a:p>
        </p:txBody>
      </p:sp>
      <p:sp>
        <p:nvSpPr>
          <p:cNvPr id="9" name="Title 8">
            <a:extLst>
              <a:ext uri="{FF2B5EF4-FFF2-40B4-BE49-F238E27FC236}">
                <a16:creationId xmlns:a16="http://schemas.microsoft.com/office/drawing/2014/main" id="{C75683AA-1F31-4534-B985-474F8ED8FC7B}"/>
              </a:ext>
            </a:extLst>
          </p:cNvPr>
          <p:cNvSpPr>
            <a:spLocks noGrp="1"/>
          </p:cNvSpPr>
          <p:nvPr>
            <p:ph type="title"/>
          </p:nvPr>
        </p:nvSpPr>
        <p:spPr>
          <a:xfrm>
            <a:off x="839788" y="457200"/>
            <a:ext cx="5870575" cy="591741"/>
          </a:xfrm>
        </p:spPr>
        <p:txBody>
          <a:bodyPr>
            <a:normAutofit/>
          </a:bodyPr>
          <a:lstStyle/>
          <a:p>
            <a:r>
              <a:rPr lang="en-ZA" dirty="0"/>
              <a:t>Chart Types - Categorical</a:t>
            </a:r>
          </a:p>
        </p:txBody>
      </p:sp>
      <p:pic>
        <p:nvPicPr>
          <p:cNvPr id="4" name="Picture 3" descr="A picture containing table&#10;&#10;Description automatically generated">
            <a:extLst>
              <a:ext uri="{FF2B5EF4-FFF2-40B4-BE49-F238E27FC236}">
                <a16:creationId xmlns:a16="http://schemas.microsoft.com/office/drawing/2014/main" id="{CD97A605-5C06-4744-913F-C02BA624F5C9}"/>
              </a:ext>
            </a:extLst>
          </p:cNvPr>
          <p:cNvPicPr>
            <a:picLocks noChangeAspect="1"/>
          </p:cNvPicPr>
          <p:nvPr/>
        </p:nvPicPr>
        <p:blipFill>
          <a:blip r:embed="rId3"/>
          <a:stretch>
            <a:fillRect/>
          </a:stretch>
        </p:blipFill>
        <p:spPr>
          <a:xfrm>
            <a:off x="838200" y="1048941"/>
            <a:ext cx="7283568" cy="5462676"/>
          </a:xfrm>
          <a:prstGeom prst="rect">
            <a:avLst/>
          </a:prstGeom>
          <a:effectLst>
            <a:outerShdw blurRad="63500" sx="102000" sy="102000" algn="ctr" rotWithShape="0">
              <a:prstClr val="black">
                <a:alpha val="40000"/>
              </a:prstClr>
            </a:outerShdw>
          </a:effectLst>
        </p:spPr>
      </p:pic>
      <p:sp>
        <p:nvSpPr>
          <p:cNvPr id="10" name="Subtitle 6">
            <a:extLst>
              <a:ext uri="{FF2B5EF4-FFF2-40B4-BE49-F238E27FC236}">
                <a16:creationId xmlns:a16="http://schemas.microsoft.com/office/drawing/2014/main" id="{25AE0B68-8538-4EBE-BA45-D0495C51916B}"/>
              </a:ext>
            </a:extLst>
          </p:cNvPr>
          <p:cNvSpPr txBox="1">
            <a:spLocks/>
          </p:cNvSpPr>
          <p:nvPr/>
        </p:nvSpPr>
        <p:spPr>
          <a:xfrm>
            <a:off x="8662988" y="1100137"/>
            <a:ext cx="3462337" cy="44529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40000"/>
                    <a:lumOff val="60000"/>
                  </a:schemeClr>
                </a:solidFill>
              </a:rPr>
              <a:t>Figure 2. Figures for comparing groups in cross-sectional or experimental studies</a:t>
            </a:r>
            <a:r>
              <a:rPr lang="en-US" sz="2000" dirty="0">
                <a:solidFill>
                  <a:schemeClr val="bg2">
                    <a:lumMod val="40000"/>
                    <a:lumOff val="60000"/>
                  </a:schemeClr>
                </a:solidFill>
              </a:rPr>
              <a:t>. </a:t>
            </a:r>
          </a:p>
          <a:p>
            <a:pPr marL="0" indent="0">
              <a:buNone/>
            </a:pPr>
            <a:r>
              <a:rPr lang="en-US" sz="2000" dirty="0">
                <a:solidFill>
                  <a:schemeClr val="bg2">
                    <a:lumMod val="40000"/>
                    <a:lumOff val="60000"/>
                  </a:schemeClr>
                </a:solidFill>
              </a:rPr>
              <a:t>When choosing among different types of graphs, it is important to consider </a:t>
            </a:r>
          </a:p>
          <a:p>
            <a:pPr marL="514350" indent="-514350">
              <a:buFont typeface="+mj-lt"/>
              <a:buAutoNum type="arabicPeriod"/>
            </a:pPr>
            <a:r>
              <a:rPr lang="en-US" sz="2000" dirty="0">
                <a:solidFill>
                  <a:schemeClr val="bg2">
                    <a:lumMod val="40000"/>
                    <a:lumOff val="60000"/>
                  </a:schemeClr>
                </a:solidFill>
              </a:rPr>
              <a:t>the study design, </a:t>
            </a:r>
          </a:p>
          <a:p>
            <a:pPr marL="514350" indent="-514350">
              <a:buFont typeface="+mj-lt"/>
              <a:buAutoNum type="arabicPeriod"/>
            </a:pPr>
            <a:r>
              <a:rPr lang="en-US" sz="2000" dirty="0">
                <a:solidFill>
                  <a:schemeClr val="bg2">
                    <a:lumMod val="40000"/>
                    <a:lumOff val="60000"/>
                  </a:schemeClr>
                </a:solidFill>
              </a:rPr>
              <a:t>sample size, and </a:t>
            </a:r>
          </a:p>
          <a:p>
            <a:pPr marL="514350" indent="-514350">
              <a:buFont typeface="+mj-lt"/>
              <a:buAutoNum type="arabicPeriod"/>
            </a:pPr>
            <a:r>
              <a:rPr lang="en-US" sz="2000" dirty="0">
                <a:solidFill>
                  <a:schemeClr val="bg2">
                    <a:lumMod val="40000"/>
                    <a:lumOff val="60000"/>
                  </a:schemeClr>
                </a:solidFill>
              </a:rPr>
              <a:t>data distribution. </a:t>
            </a:r>
          </a:p>
        </p:txBody>
      </p:sp>
    </p:spTree>
    <p:extLst>
      <p:ext uri="{BB962C8B-B14F-4D97-AF65-F5344CB8AC3E}">
        <p14:creationId xmlns:p14="http://schemas.microsoft.com/office/powerpoint/2010/main" val="683539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1F720D1-9F9C-4E18-A0CA-766378E1A741}"/>
              </a:ext>
            </a:extLst>
          </p:cNvPr>
          <p:cNvSpPr txBox="1"/>
          <p:nvPr/>
        </p:nvSpPr>
        <p:spPr>
          <a:xfrm>
            <a:off x="180972" y="4752975"/>
            <a:ext cx="11858627"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endParaRPr lang="en-ZA" sz="1400" dirty="0">
              <a:solidFill>
                <a:schemeClr val="bg1"/>
              </a:solidFill>
            </a:endParaRPr>
          </a:p>
        </p:txBody>
      </p:sp>
      <p:sp>
        <p:nvSpPr>
          <p:cNvPr id="19" name="Title 1">
            <a:extLst>
              <a:ext uri="{FF2B5EF4-FFF2-40B4-BE49-F238E27FC236}">
                <a16:creationId xmlns:a16="http://schemas.microsoft.com/office/drawing/2014/main" id="{B3085998-BAD5-4F82-8B3C-833441EA8027}"/>
              </a:ext>
            </a:extLst>
          </p:cNvPr>
          <p:cNvSpPr>
            <a:spLocks noGrp="1"/>
          </p:cNvSpPr>
          <p:nvPr>
            <p:ph type="title"/>
          </p:nvPr>
        </p:nvSpPr>
        <p:spPr>
          <a:xfrm>
            <a:off x="382588" y="719137"/>
            <a:ext cx="3970337" cy="747713"/>
          </a:xfrm>
        </p:spPr>
        <p:txBody>
          <a:bodyPr anchor="b">
            <a:normAutofit fontScale="90000"/>
          </a:bodyPr>
          <a:lstStyle/>
          <a:p>
            <a:r>
              <a:rPr lang="en-US" sz="4800" dirty="0"/>
              <a:t>Chart types - relational</a:t>
            </a:r>
            <a:endParaRPr lang="ru-RU" sz="4800" dirty="0"/>
          </a:p>
        </p:txBody>
      </p:sp>
      <p:sp>
        <p:nvSpPr>
          <p:cNvPr id="21" name="Subtitle 6">
            <a:extLst>
              <a:ext uri="{FF2B5EF4-FFF2-40B4-BE49-F238E27FC236}">
                <a16:creationId xmlns:a16="http://schemas.microsoft.com/office/drawing/2014/main" id="{77CA6EF9-B1B9-4C42-BC0C-AA5378ACB51F}"/>
              </a:ext>
            </a:extLst>
          </p:cNvPr>
          <p:cNvSpPr txBox="1">
            <a:spLocks/>
          </p:cNvSpPr>
          <p:nvPr/>
        </p:nvSpPr>
        <p:spPr>
          <a:xfrm>
            <a:off x="420688" y="1652587"/>
            <a:ext cx="3932237" cy="28670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2">
                    <a:lumMod val="40000"/>
                    <a:lumOff val="60000"/>
                  </a:schemeClr>
                </a:solidFill>
              </a:rPr>
              <a:t>Line chart</a:t>
            </a:r>
          </a:p>
          <a:p>
            <a:pPr marL="0" indent="0">
              <a:buNone/>
            </a:pPr>
            <a:r>
              <a:rPr lang="en-US" sz="1800" dirty="0">
                <a:solidFill>
                  <a:schemeClr val="bg2">
                    <a:lumMod val="40000"/>
                    <a:lumOff val="60000"/>
                  </a:schemeClr>
                </a:solidFill>
              </a:rPr>
              <a:t>A line chart or line graph displays the evolution of one or several numeric variables. </a:t>
            </a:r>
          </a:p>
          <a:p>
            <a:pPr marL="0" indent="0">
              <a:buNone/>
            </a:pPr>
            <a:r>
              <a:rPr lang="en-US" sz="1800" dirty="0">
                <a:solidFill>
                  <a:schemeClr val="bg2">
                    <a:lumMod val="40000"/>
                    <a:lumOff val="60000"/>
                  </a:schemeClr>
                </a:solidFill>
              </a:rPr>
              <a:t>Data points are connected by straight line segments. </a:t>
            </a:r>
          </a:p>
          <a:p>
            <a:pPr marL="0" indent="0">
              <a:buNone/>
            </a:pPr>
            <a:r>
              <a:rPr lang="en-US" sz="1800" dirty="0">
                <a:solidFill>
                  <a:schemeClr val="bg2">
                    <a:lumMod val="40000"/>
                    <a:lumOff val="60000"/>
                  </a:schemeClr>
                </a:solidFill>
              </a:rPr>
              <a:t>It is similar to a scatter plot except that the measurement points are ordered (typically by their x-axis value) and joined with straight line segments. </a:t>
            </a:r>
          </a:p>
        </p:txBody>
      </p:sp>
      <p:pic>
        <p:nvPicPr>
          <p:cNvPr id="5122" name="Picture 2">
            <a:extLst>
              <a:ext uri="{FF2B5EF4-FFF2-40B4-BE49-F238E27FC236}">
                <a16:creationId xmlns:a16="http://schemas.microsoft.com/office/drawing/2014/main" id="{B437B4E9-F8BB-4C4D-B42A-4CFAAB0F3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719137"/>
            <a:ext cx="4867275" cy="36671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0AADFE1-7CFD-4097-B42B-2EF7CA820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3" y="719136"/>
            <a:ext cx="4933950" cy="36671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EFA2B8E-1878-4F64-A140-FD08D0FF8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863" y="719136"/>
            <a:ext cx="493395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26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ear glass jar">
            <a:extLst>
              <a:ext uri="{FF2B5EF4-FFF2-40B4-BE49-F238E27FC236}">
                <a16:creationId xmlns:a16="http://schemas.microsoft.com/office/drawing/2014/main" id="{08FF78AC-9C8B-455D-85AC-9B7B0B6CE5B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 t="3653" r="1" b="12288"/>
          <a:stretch/>
        </p:blipFill>
        <p:spPr bwMode="auto">
          <a:xfrm>
            <a:off x="0" y="22225"/>
            <a:ext cx="12192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DF6105-6A7A-422B-914C-A03FC9DD45E0}"/>
              </a:ext>
            </a:extLst>
          </p:cNvPr>
          <p:cNvSpPr/>
          <p:nvPr/>
        </p:nvSpPr>
        <p:spPr>
          <a:xfrm>
            <a:off x="6610350" y="482600"/>
            <a:ext cx="5499100" cy="3981450"/>
          </a:xfrm>
          <a:prstGeom prst="rect">
            <a:avLst/>
          </a:prstGeom>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19" name="Title 1">
            <a:extLst>
              <a:ext uri="{FF2B5EF4-FFF2-40B4-BE49-F238E27FC236}">
                <a16:creationId xmlns:a16="http://schemas.microsoft.com/office/drawing/2014/main" id="{B3085998-BAD5-4F82-8B3C-833441EA8027}"/>
              </a:ext>
            </a:extLst>
          </p:cNvPr>
          <p:cNvSpPr>
            <a:spLocks noGrp="1"/>
          </p:cNvSpPr>
          <p:nvPr>
            <p:ph type="title"/>
          </p:nvPr>
        </p:nvSpPr>
        <p:spPr>
          <a:xfrm>
            <a:off x="382588" y="719137"/>
            <a:ext cx="3970337" cy="747713"/>
          </a:xfrm>
        </p:spPr>
        <p:txBody>
          <a:bodyPr anchor="b">
            <a:normAutofit fontScale="90000"/>
          </a:bodyPr>
          <a:lstStyle/>
          <a:p>
            <a:r>
              <a:rPr lang="en-US" sz="4800" dirty="0"/>
              <a:t>Chart types - relational</a:t>
            </a:r>
            <a:endParaRPr lang="ru-RU" sz="4800" dirty="0"/>
          </a:p>
        </p:txBody>
      </p:sp>
      <p:sp>
        <p:nvSpPr>
          <p:cNvPr id="21" name="Subtitle 6">
            <a:extLst>
              <a:ext uri="{FF2B5EF4-FFF2-40B4-BE49-F238E27FC236}">
                <a16:creationId xmlns:a16="http://schemas.microsoft.com/office/drawing/2014/main" id="{77CA6EF9-B1B9-4C42-BC0C-AA5378ACB51F}"/>
              </a:ext>
            </a:extLst>
          </p:cNvPr>
          <p:cNvSpPr txBox="1">
            <a:spLocks/>
          </p:cNvSpPr>
          <p:nvPr/>
        </p:nvSpPr>
        <p:spPr>
          <a:xfrm>
            <a:off x="420688" y="1652587"/>
            <a:ext cx="3932237" cy="28670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2">
                    <a:lumMod val="40000"/>
                    <a:lumOff val="60000"/>
                  </a:schemeClr>
                </a:solidFill>
              </a:rPr>
              <a:t>Scatter plot</a:t>
            </a:r>
          </a:p>
          <a:p>
            <a:pPr marL="0" indent="0">
              <a:buNone/>
            </a:pPr>
            <a:r>
              <a:rPr lang="en-US" sz="1800" dirty="0">
                <a:solidFill>
                  <a:schemeClr val="bg2">
                    <a:lumMod val="40000"/>
                    <a:lumOff val="60000"/>
                  </a:schemeClr>
                </a:solidFill>
              </a:rPr>
              <a:t>The scatter plot is a mainstay of statistical visualization. </a:t>
            </a:r>
          </a:p>
          <a:p>
            <a:pPr marL="0" indent="0">
              <a:buNone/>
            </a:pPr>
            <a:r>
              <a:rPr lang="en-US" sz="1800" dirty="0">
                <a:solidFill>
                  <a:schemeClr val="bg2">
                    <a:lumMod val="40000"/>
                    <a:lumOff val="60000"/>
                  </a:schemeClr>
                </a:solidFill>
              </a:rPr>
              <a:t>It depicts the joint distribution of two variables using a cloud of points, where each point represents an observation in the dataset. </a:t>
            </a:r>
          </a:p>
          <a:p>
            <a:pPr marL="0" indent="0">
              <a:buNone/>
            </a:pPr>
            <a:r>
              <a:rPr lang="en-US" sz="1800" dirty="0">
                <a:solidFill>
                  <a:schemeClr val="bg2">
                    <a:lumMod val="40000"/>
                    <a:lumOff val="60000"/>
                  </a:schemeClr>
                </a:solidFill>
              </a:rPr>
              <a:t>This depiction allows the eye to infer a substantial amount of information about whether there is any meaningful relationship between them.</a:t>
            </a:r>
          </a:p>
        </p:txBody>
      </p:sp>
      <p:pic>
        <p:nvPicPr>
          <p:cNvPr id="7170" name="Picture 2">
            <a:extLst>
              <a:ext uri="{FF2B5EF4-FFF2-40B4-BE49-F238E27FC236}">
                <a16:creationId xmlns:a16="http://schemas.microsoft.com/office/drawing/2014/main" id="{87330BE2-8000-473B-A030-824D227D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888" y="566739"/>
            <a:ext cx="4752975" cy="366712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4B85C7D-9DA2-4728-BAB2-A97D8F751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887" y="566738"/>
            <a:ext cx="475297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5930C2F-28C3-477E-B139-FE3C0B4A9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9886" y="577454"/>
            <a:ext cx="475297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E6EC4FE5-9031-4AA6-A61D-276079E944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6747768" y="535384"/>
            <a:ext cx="5023544" cy="387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5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fade">
                                      <p:cBhvr>
                                        <p:cTn id="12" dur="500"/>
                                        <p:tgtEl>
                                          <p:spTgt spid="7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80"/>
                                        </p:tgtEl>
                                        <p:attrNameLst>
                                          <p:attrName>style.visibility</p:attrName>
                                        </p:attrNameLst>
                                      </p:cBhvr>
                                      <p:to>
                                        <p:strVal val="visible"/>
                                      </p:to>
                                    </p:set>
                                    <p:animEffect transition="in" filter="fade">
                                      <p:cBhvr>
                                        <p:cTn id="17"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33968143_Colorful abstract pitch deck_SL_V1.potx" id="{82DEFF5A-EF7C-4DEA-909F-5E1EA892F8BB}" vid="{E161E2B0-1454-45FC-8BCB-8D4146D2D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48EA396-5485-4BE7-B653-403710320F63}">
  <ds:schemaRefs>
    <ds:schemaRef ds:uri="http://schemas.microsoft.com/sharepoint/v3/contenttype/forms"/>
  </ds:schemaRefs>
</ds:datastoreItem>
</file>

<file path=customXml/itemProps2.xml><?xml version="1.0" encoding="utf-8"?>
<ds:datastoreItem xmlns:ds="http://schemas.openxmlformats.org/officeDocument/2006/customXml" ds:itemID="{C0C431E4-CEEE-4471-A938-06556DE848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2A88D8-11C9-4E54-8CC3-A25581E9EC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2739</TotalTime>
  <Words>2787</Words>
  <Application>Microsoft Office PowerPoint</Application>
  <PresentationFormat>Widescreen</PresentationFormat>
  <Paragraphs>313</Paragraphs>
  <Slides>38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Book Antiqua</vt:lpstr>
      <vt:lpstr>Calibri</vt:lpstr>
      <vt:lpstr>Cascadia Code</vt:lpstr>
      <vt:lpstr>Franklin Gothic Book</vt:lpstr>
      <vt:lpstr>HelveticaNeue</vt:lpstr>
      <vt:lpstr>inherit</vt:lpstr>
      <vt:lpstr>Roboto</vt:lpstr>
      <vt:lpstr>Wingdings</vt:lpstr>
      <vt:lpstr>Office Theme</vt:lpstr>
      <vt:lpstr>Reveal,  Don’t Conceal</vt:lpstr>
      <vt:lpstr>PowerPoint Presentation</vt:lpstr>
      <vt:lpstr>PowerPoint Presentation</vt:lpstr>
      <vt:lpstr>Outline</vt:lpstr>
      <vt:lpstr>Chart types</vt:lpstr>
      <vt:lpstr>Chart types</vt:lpstr>
      <vt:lpstr>Chart Types - Categorical</vt:lpstr>
      <vt:lpstr>Chart types - relational</vt:lpstr>
      <vt:lpstr>Chart types - relational</vt:lpstr>
      <vt:lpstr>Chart types - relational</vt:lpstr>
      <vt:lpstr>Chart types - distributional</vt:lpstr>
      <vt:lpstr>Effective plots</vt:lpstr>
      <vt:lpstr>Effective plots</vt:lpstr>
      <vt:lpstr>Effective plots</vt:lpstr>
      <vt:lpstr>Effective plots</vt:lpstr>
      <vt:lpstr>Effective plots – palettes</vt:lpstr>
      <vt:lpstr>Effective plots – palettes</vt:lpstr>
      <vt:lpstr>Effective plots</vt:lpstr>
      <vt:lpstr>Mixed messages</vt:lpstr>
      <vt:lpstr>Mixed messages</vt:lpstr>
      <vt:lpstr>Mixed messages</vt:lpstr>
      <vt:lpstr>Mixed messages</vt:lpstr>
      <vt:lpstr>Mixed messages</vt:lpstr>
      <vt:lpstr>Mixed messages</vt:lpstr>
      <vt:lpstr>Mixed messages</vt:lpstr>
      <vt:lpstr>Mixed messages</vt:lpstr>
      <vt:lpstr>Resources and more examples</vt:lpstr>
      <vt:lpstr>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Reveal,  Don’t Conceal</dc:title>
  <dc:creator>Christopher Currin</dc:creator>
  <cp:lastModifiedBy>Eran Shorer</cp:lastModifiedBy>
  <cp:revision>1</cp:revision>
  <dcterms:created xsi:type="dcterms:W3CDTF">2020-10-31T15:18:21Z</dcterms:created>
  <dcterms:modified xsi:type="dcterms:W3CDTF">2020-12-07T11:19:13Z</dcterms:modified>
</cp:coreProperties>
</file>